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12192000"/>
  <p:notesSz cx="6858000" cy="9144000"/>
  <p:embeddedFontLst>
    <p:embeddedFont>
      <p:font typeface="Century Gothic"/>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CenturyGothic-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CenturyGothic-italic.fntdata"/><Relationship Id="rId14" Type="http://schemas.openxmlformats.org/officeDocument/2006/relationships/slide" Target="slides/slide10.xml"/><Relationship Id="rId36" Type="http://schemas.openxmlformats.org/officeDocument/2006/relationships/font" Target="fonts/CenturyGothic-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CenturyGothic-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84c76e9a68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84c76e9a68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p:nvPr/>
        </p:nvSpPr>
        <p:spPr>
          <a:xfrm>
            <a:off x="0" y="-3175"/>
            <a:ext cx="12192000"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7" name="Google Shape;17;p2"/>
          <p:cNvSpPr txBox="1"/>
          <p:nvPr>
            <p:ph type="ctrTitle"/>
          </p:nvPr>
        </p:nvSpPr>
        <p:spPr>
          <a:xfrm>
            <a:off x="810001" y="1449147"/>
            <a:ext cx="10572000" cy="297105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 type="subTitle"/>
          </p:nvPr>
        </p:nvSpPr>
        <p:spPr>
          <a:xfrm>
            <a:off x="810001" y="5280847"/>
            <a:ext cx="10572000" cy="43497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lvl="0" algn="l">
              <a:spcBef>
                <a:spcPts val="360"/>
              </a:spcBef>
              <a:spcAft>
                <a:spcPts val="0"/>
              </a:spcAft>
              <a:buSzPts val="1800"/>
              <a:buNone/>
              <a:defRPr>
                <a:solidFill>
                  <a:schemeClr val="lt1"/>
                </a:solidFill>
              </a:defRPr>
            </a:lvl1pPr>
            <a:lvl2pPr lvl="1" algn="ctr">
              <a:spcBef>
                <a:spcPts val="600"/>
              </a:spcBef>
              <a:spcAft>
                <a:spcPts val="0"/>
              </a:spcAft>
              <a:buSzPts val="1600"/>
              <a:buNone/>
              <a:defRPr>
                <a:solidFill>
                  <a:schemeClr val="lt1"/>
                </a:solidFill>
              </a:defRPr>
            </a:lvl2pPr>
            <a:lvl3pPr lvl="2" algn="ctr">
              <a:spcBef>
                <a:spcPts val="600"/>
              </a:spcBef>
              <a:spcAft>
                <a:spcPts val="0"/>
              </a:spcAft>
              <a:buSzPts val="1400"/>
              <a:buNone/>
              <a:defRPr>
                <a:solidFill>
                  <a:schemeClr val="lt1"/>
                </a:solidFill>
              </a:defRPr>
            </a:lvl3pPr>
            <a:lvl4pPr lvl="3" algn="ctr">
              <a:spcBef>
                <a:spcPts val="600"/>
              </a:spcBef>
              <a:spcAft>
                <a:spcPts val="0"/>
              </a:spcAft>
              <a:buSzPts val="1200"/>
              <a:buNone/>
              <a:defRPr>
                <a:solidFill>
                  <a:schemeClr val="lt1"/>
                </a:solidFill>
              </a:defRPr>
            </a:lvl4pPr>
            <a:lvl5pPr lvl="4" algn="ctr">
              <a:spcBef>
                <a:spcPts val="600"/>
              </a:spcBef>
              <a:spcAft>
                <a:spcPts val="0"/>
              </a:spcAft>
              <a:buSzPts val="1200"/>
              <a:buNone/>
              <a:defRPr>
                <a:solidFill>
                  <a:schemeClr val="lt1"/>
                </a:solidFill>
              </a:defRPr>
            </a:lvl5pPr>
            <a:lvl6pPr lvl="5" algn="ctr">
              <a:spcBef>
                <a:spcPts val="600"/>
              </a:spcBef>
              <a:spcAft>
                <a:spcPts val="0"/>
              </a:spcAft>
              <a:buSzPts val="1200"/>
              <a:buNone/>
              <a:defRPr>
                <a:solidFill>
                  <a:schemeClr val="lt1"/>
                </a:solidFill>
              </a:defRPr>
            </a:lvl6pPr>
            <a:lvl7pPr lvl="6" algn="ctr">
              <a:spcBef>
                <a:spcPts val="600"/>
              </a:spcBef>
              <a:spcAft>
                <a:spcPts val="0"/>
              </a:spcAft>
              <a:buSzPts val="1200"/>
              <a:buNone/>
              <a:defRPr>
                <a:solidFill>
                  <a:schemeClr val="lt1"/>
                </a:solidFill>
              </a:defRPr>
            </a:lvl7pPr>
            <a:lvl8pPr lvl="7" algn="ctr">
              <a:spcBef>
                <a:spcPts val="600"/>
              </a:spcBef>
              <a:spcAft>
                <a:spcPts val="0"/>
              </a:spcAft>
              <a:buSzPts val="1200"/>
              <a:buNone/>
              <a:defRPr>
                <a:solidFill>
                  <a:schemeClr val="lt1"/>
                </a:solidFill>
              </a:defRPr>
            </a:lvl8pPr>
            <a:lvl9pPr lvl="8" algn="ctr">
              <a:spcBef>
                <a:spcPts val="600"/>
              </a:spcBef>
              <a:spcAft>
                <a:spcPts val="600"/>
              </a:spcAft>
              <a:buSzPts val="1200"/>
              <a:buNone/>
              <a:defRPr>
                <a:solidFill>
                  <a:schemeClr val="lt1"/>
                </a:solidFill>
              </a:defRPr>
            </a:lvl9pPr>
          </a:lstStyle>
          <a:p/>
        </p:txBody>
      </p:sp>
      <p:sp>
        <p:nvSpPr>
          <p:cNvPr id="19" name="Google Shape;19;p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11"/>
          <p:cNvSpPr txBox="1"/>
          <p:nvPr>
            <p:ph type="title"/>
          </p:nvPr>
        </p:nvSpPr>
        <p:spPr>
          <a:xfrm>
            <a:off x="810000" y="4800600"/>
            <a:ext cx="10561418" cy="566738"/>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txBody>
          <a:bodyPr anchorCtr="0" anchor="t" bIns="45700" lIns="91425" spcFirstLastPara="1" rIns="91425" wrap="square" tIns="45700">
            <a:noAutofit/>
          </a:bodyPr>
          <a:lstStyle>
            <a:lvl1pPr lvl="0" marR="0" rtl="0" algn="ctr">
              <a:spcBef>
                <a:spcPts val="320"/>
              </a:spcBef>
              <a:spcAft>
                <a:spcPts val="0"/>
              </a:spcAft>
              <a:buClr>
                <a:schemeClr val="accent1"/>
              </a:buClr>
              <a:buSzPts val="160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2" name="Google Shape;82;p11"/>
          <p:cNvSpPr txBox="1"/>
          <p:nvPr>
            <p:ph idx="1" type="body"/>
          </p:nvPr>
        </p:nvSpPr>
        <p:spPr>
          <a:xfrm>
            <a:off x="810000" y="5367338"/>
            <a:ext cx="10561418" cy="49371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83" name="Google Shape;83;p1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86" name="Shape 86"/>
        <p:cNvGrpSpPr/>
        <p:nvPr/>
      </p:nvGrpSpPr>
      <p:grpSpPr>
        <a:xfrm>
          <a:off x="0" y="0"/>
          <a:ext cx="0" cy="0"/>
          <a:chOff x="0" y="0"/>
          <a:chExt cx="0" cy="0"/>
        </a:xfrm>
      </p:grpSpPr>
      <p:sp>
        <p:nvSpPr>
          <p:cNvPr id="87" name="Google Shape;87;p12"/>
          <p:cNvSpPr/>
          <p:nvPr/>
        </p:nvSpPr>
        <p:spPr>
          <a:xfrm>
            <a:off x="631697" y="1081456"/>
            <a:ext cx="6332416" cy="3239188"/>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88" name="Google Shape;88;p12"/>
          <p:cNvSpPr txBox="1"/>
          <p:nvPr>
            <p:ph type="title"/>
          </p:nvPr>
        </p:nvSpPr>
        <p:spPr>
          <a:xfrm>
            <a:off x="850985" y="1238502"/>
            <a:ext cx="5893840" cy="2645912"/>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200"/>
              <a:buFont typeface="Century Gothic"/>
              <a:buNone/>
              <a:defRPr b="1" sz="4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 type="body"/>
          </p:nvPr>
        </p:nvSpPr>
        <p:spPr>
          <a:xfrm>
            <a:off x="853190" y="4443680"/>
            <a:ext cx="5891636" cy="71324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90" name="Google Shape;90;p12"/>
          <p:cNvSpPr txBox="1"/>
          <p:nvPr>
            <p:ph idx="2" type="body"/>
          </p:nvPr>
        </p:nvSpPr>
        <p:spPr>
          <a:xfrm>
            <a:off x="7574642" y="1081456"/>
            <a:ext cx="3810001" cy="40754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1" name="Google Shape;91;p12"/>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94" name="Shape 94"/>
        <p:cNvGrpSpPr/>
        <p:nvPr/>
      </p:nvGrpSpPr>
      <p:grpSpPr>
        <a:xfrm>
          <a:off x="0" y="0"/>
          <a:ext cx="0" cy="0"/>
          <a:chOff x="0" y="0"/>
          <a:chExt cx="0" cy="0"/>
        </a:xfrm>
      </p:grpSpPr>
      <p:sp>
        <p:nvSpPr>
          <p:cNvPr id="95" name="Google Shape;95;p13"/>
          <p:cNvSpPr/>
          <p:nvPr/>
        </p:nvSpPr>
        <p:spPr>
          <a:xfrm>
            <a:off x="1140884" y="2286585"/>
            <a:ext cx="4895115"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96" name="Google Shape;96;p13"/>
          <p:cNvSpPr txBox="1"/>
          <p:nvPr>
            <p:ph type="title"/>
          </p:nvPr>
        </p:nvSpPr>
        <p:spPr>
          <a:xfrm>
            <a:off x="1357089" y="2435957"/>
            <a:ext cx="4382521" cy="2007789"/>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3200"/>
              <a:buFont typeface="Century Gothic"/>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a:off x="6156000" y="2286000"/>
            <a:ext cx="4880300" cy="229552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360"/>
              </a:spcBef>
              <a:spcAft>
                <a:spcPts val="0"/>
              </a:spcAft>
              <a:buSzPts val="1800"/>
              <a:buFont typeface="Century Gothic"/>
              <a:buNone/>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98" name="Google Shape;98;p1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1" name="Shape 101"/>
        <p:cNvGrpSpPr/>
        <p:nvPr/>
      </p:nvGrpSpPr>
      <p:grpSpPr>
        <a:xfrm>
          <a:off x="0" y="0"/>
          <a:ext cx="0" cy="0"/>
          <a:chOff x="0" y="0"/>
          <a:chExt cx="0" cy="0"/>
        </a:xfrm>
      </p:grpSpPr>
      <p:sp>
        <p:nvSpPr>
          <p:cNvPr id="102" name="Google Shape;102;p14"/>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03" name="Google Shape;103;p1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 type="body"/>
          </p:nvPr>
        </p:nvSpPr>
        <p:spPr>
          <a:xfrm rot="5400000">
            <a:off x="4254444" y="-1260043"/>
            <a:ext cx="3674397" cy="1056328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05" name="Google Shape;105;p1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5"/>
          <p:cNvSpPr/>
          <p:nvPr/>
        </p:nvSpPr>
        <p:spPr>
          <a:xfrm>
            <a:off x="7669651" y="446089"/>
            <a:ext cx="4522349" cy="5414962"/>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110" name="Google Shape;110;p15"/>
          <p:cNvSpPr txBox="1"/>
          <p:nvPr>
            <p:ph type="title"/>
          </p:nvPr>
        </p:nvSpPr>
        <p:spPr>
          <a:xfrm rot="5400000">
            <a:off x="6863537" y="1906175"/>
            <a:ext cx="5134798" cy="2494791"/>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 type="body"/>
          </p:nvPr>
        </p:nvSpPr>
        <p:spPr>
          <a:xfrm rot="5400000">
            <a:off x="1408290" y="-152200"/>
            <a:ext cx="5414962" cy="661154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112" name="Google Shape;112;p1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24" name="Google Shape;24;p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 type="body"/>
          </p:nvPr>
        </p:nvSpPr>
        <p:spPr>
          <a:xfrm>
            <a:off x="818712" y="2222287"/>
            <a:ext cx="10554574" cy="36365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26" name="Google Shape;26;p3"/>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4"/>
          <p:cNvSpPr/>
          <p:nvPr/>
        </p:nvSpPr>
        <p:spPr>
          <a:xfrm>
            <a:off x="0" y="1"/>
            <a:ext cx="12192000"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1" name="Google Shape;31;p4"/>
          <p:cNvSpPr txBox="1"/>
          <p:nvPr>
            <p:ph type="title"/>
          </p:nvPr>
        </p:nvSpPr>
        <p:spPr>
          <a:xfrm>
            <a:off x="810000" y="2951396"/>
            <a:ext cx="10561418"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r">
              <a:spcBef>
                <a:spcPts val="0"/>
              </a:spcBef>
              <a:spcAft>
                <a:spcPts val="0"/>
              </a:spcAft>
              <a:buClr>
                <a:srgbClr val="FEFEFE"/>
              </a:buClr>
              <a:buSzPts val="4800"/>
              <a:buFont typeface="Century Gothic"/>
              <a:buNone/>
              <a:defRPr b="1"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 type="body"/>
          </p:nvPr>
        </p:nvSpPr>
        <p:spPr>
          <a:xfrm>
            <a:off x="810000" y="5281201"/>
            <a:ext cx="10561418" cy="43395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r">
              <a:spcBef>
                <a:spcPts val="360"/>
              </a:spcBef>
              <a:spcAft>
                <a:spcPts val="0"/>
              </a:spcAft>
              <a:buSzPts val="1800"/>
              <a:buNone/>
              <a:defRPr sz="1800">
                <a:solidFill>
                  <a:schemeClr val="lt1"/>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spcBef>
                <a:spcPts val="600"/>
              </a:spcBef>
              <a:spcAft>
                <a:spcPts val="0"/>
              </a:spcAft>
              <a:buSzPts val="1400"/>
              <a:buNone/>
              <a:defRPr sz="1400">
                <a:solidFill>
                  <a:schemeClr val="lt1"/>
                </a:solidFill>
              </a:defRPr>
            </a:lvl6pPr>
            <a:lvl7pPr indent="-228600" lvl="6" marL="3200400" algn="l">
              <a:spcBef>
                <a:spcPts val="600"/>
              </a:spcBef>
              <a:spcAft>
                <a:spcPts val="0"/>
              </a:spcAft>
              <a:buSzPts val="1400"/>
              <a:buNone/>
              <a:defRPr sz="1400">
                <a:solidFill>
                  <a:schemeClr val="lt1"/>
                </a:solidFill>
              </a:defRPr>
            </a:lvl7pPr>
            <a:lvl8pPr indent="-228600" lvl="7" marL="3657600" algn="l">
              <a:spcBef>
                <a:spcPts val="600"/>
              </a:spcBef>
              <a:spcAft>
                <a:spcPts val="0"/>
              </a:spcAft>
              <a:buSzPts val="1400"/>
              <a:buNone/>
              <a:defRPr sz="1400">
                <a:solidFill>
                  <a:schemeClr val="lt1"/>
                </a:solidFill>
              </a:defRPr>
            </a:lvl8pPr>
            <a:lvl9pPr indent="-228600" lvl="8" marL="4114800" algn="l">
              <a:spcBef>
                <a:spcPts val="600"/>
              </a:spcBef>
              <a:spcAft>
                <a:spcPts val="600"/>
              </a:spcAft>
              <a:buSzPts val="1400"/>
              <a:buNone/>
              <a:defRPr sz="1400">
                <a:solidFill>
                  <a:schemeClr val="lt1"/>
                </a:solidFill>
              </a:defRPr>
            </a:lvl9pPr>
          </a:lstStyle>
          <a:p/>
        </p:txBody>
      </p:sp>
      <p:sp>
        <p:nvSpPr>
          <p:cNvPr id="33" name="Google Shape;33;p4"/>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5"/>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38" name="Google Shape;38;p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818712" y="2222287"/>
            <a:ext cx="5185873" cy="36387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0" name="Google Shape;40;p5"/>
          <p:cNvSpPr txBox="1"/>
          <p:nvPr>
            <p:ph idx="2" type="body"/>
          </p:nvPr>
        </p:nvSpPr>
        <p:spPr>
          <a:xfrm>
            <a:off x="6187415" y="2222287"/>
            <a:ext cx="5194583" cy="3638764"/>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1" name="Google Shape;41;p5"/>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6"/>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46" name="Google Shape;46;p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40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814728" y="2174875"/>
            <a:ext cx="5189857"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48" name="Google Shape;48;p6"/>
          <p:cNvSpPr txBox="1"/>
          <p:nvPr>
            <p:ph idx="2" type="body"/>
          </p:nvPr>
        </p:nvSpPr>
        <p:spPr>
          <a:xfrm>
            <a:off x="814729" y="2751138"/>
            <a:ext cx="5189856"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49" name="Google Shape;49;p6"/>
          <p:cNvSpPr txBox="1"/>
          <p:nvPr>
            <p:ph idx="3" type="body"/>
          </p:nvPr>
        </p:nvSpPr>
        <p:spPr>
          <a:xfrm>
            <a:off x="6187415" y="2174875"/>
            <a:ext cx="5194583" cy="576262"/>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algn="ctr">
              <a:spcBef>
                <a:spcPts val="400"/>
              </a:spcBef>
              <a:spcAft>
                <a:spcPts val="0"/>
              </a:spcAft>
              <a:buSzPts val="2000"/>
              <a:buNone/>
              <a:defRPr b="0" sz="2000"/>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spcBef>
                <a:spcPts val="600"/>
              </a:spcBef>
              <a:spcAft>
                <a:spcPts val="0"/>
              </a:spcAft>
              <a:buSzPts val="1600"/>
              <a:buNone/>
              <a:defRPr b="1" sz="1600"/>
            </a:lvl6pPr>
            <a:lvl7pPr indent="-228600" lvl="6" marL="3200400" algn="l">
              <a:spcBef>
                <a:spcPts val="600"/>
              </a:spcBef>
              <a:spcAft>
                <a:spcPts val="0"/>
              </a:spcAft>
              <a:buSzPts val="1600"/>
              <a:buNone/>
              <a:defRPr b="1" sz="1600"/>
            </a:lvl7pPr>
            <a:lvl8pPr indent="-228600" lvl="7" marL="3657600" algn="l">
              <a:spcBef>
                <a:spcPts val="600"/>
              </a:spcBef>
              <a:spcAft>
                <a:spcPts val="0"/>
              </a:spcAft>
              <a:buSzPts val="1600"/>
              <a:buNone/>
              <a:defRPr b="1" sz="1600"/>
            </a:lvl8pPr>
            <a:lvl9pPr indent="-228600" lvl="8" marL="4114800" algn="l">
              <a:spcBef>
                <a:spcPts val="600"/>
              </a:spcBef>
              <a:spcAft>
                <a:spcPts val="600"/>
              </a:spcAft>
              <a:buSzPts val="1600"/>
              <a:buNone/>
              <a:defRPr b="1" sz="1600"/>
            </a:lvl9pPr>
          </a:lstStyle>
          <a:p/>
        </p:txBody>
      </p:sp>
      <p:sp>
        <p:nvSpPr>
          <p:cNvPr id="50" name="Google Shape;50;p6"/>
          <p:cNvSpPr txBox="1"/>
          <p:nvPr>
            <p:ph idx="4" type="body"/>
          </p:nvPr>
        </p:nvSpPr>
        <p:spPr>
          <a:xfrm>
            <a:off x="6187415" y="2751138"/>
            <a:ext cx="5194583" cy="310991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51" name="Google Shape;51;p6"/>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6"/>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p:nvPr/>
        </p:nvSpPr>
        <p:spPr>
          <a:xfrm>
            <a:off x="0" y="0"/>
            <a:ext cx="12192000"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56" name="Google Shape;56;p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9"/>
          <p:cNvSpPr/>
          <p:nvPr/>
        </p:nvSpPr>
        <p:spPr>
          <a:xfrm>
            <a:off x="1073151" y="446087"/>
            <a:ext cx="3547533" cy="1814651"/>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100000" ty="0" sy="100000"/>
          </a:blipFill>
          <a:ln cap="rnd" cmpd="sng" w="9525">
            <a:solidFill>
              <a:schemeClr val="accent1"/>
            </a:solidFill>
            <a:prstDash val="solid"/>
            <a:round/>
            <a:headEnd len="sm" w="sm" type="none"/>
            <a:tailEnd len="sm" w="sm" type="none"/>
          </a:ln>
        </p:spPr>
      </p:sp>
      <p:sp>
        <p:nvSpPr>
          <p:cNvPr id="66" name="Google Shape;66;p9"/>
          <p:cNvSpPr txBox="1"/>
          <p:nvPr>
            <p:ph type="title"/>
          </p:nvPr>
        </p:nvSpPr>
        <p:spPr>
          <a:xfrm>
            <a:off x="1073151" y="446088"/>
            <a:ext cx="3547533" cy="1618396"/>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000"/>
              <a:buFont typeface="Century Gothic"/>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 type="body"/>
          </p:nvPr>
        </p:nvSpPr>
        <p:spPr>
          <a:xfrm>
            <a:off x="4855633" y="446088"/>
            <a:ext cx="6252633" cy="541496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600"/>
              </a:spcBef>
              <a:spcAft>
                <a:spcPts val="0"/>
              </a:spcAft>
              <a:buSzPts val="1800"/>
              <a:buChar char="🞆"/>
              <a:defRPr/>
            </a:lvl6pPr>
            <a:lvl7pPr indent="-342900" lvl="6" marL="3200400" algn="l">
              <a:spcBef>
                <a:spcPts val="600"/>
              </a:spcBef>
              <a:spcAft>
                <a:spcPts val="0"/>
              </a:spcAft>
              <a:buSzPts val="1800"/>
              <a:buChar char="🞆"/>
              <a:defRPr/>
            </a:lvl7pPr>
            <a:lvl8pPr indent="-342900" lvl="7" marL="3657600" algn="l">
              <a:spcBef>
                <a:spcPts val="600"/>
              </a:spcBef>
              <a:spcAft>
                <a:spcPts val="0"/>
              </a:spcAft>
              <a:buSzPts val="1800"/>
              <a:buChar char="🞆"/>
              <a:defRPr/>
            </a:lvl8pPr>
            <a:lvl9pPr indent="-342900" lvl="8" marL="4114800" algn="l">
              <a:spcBef>
                <a:spcPts val="600"/>
              </a:spcBef>
              <a:spcAft>
                <a:spcPts val="600"/>
              </a:spcAft>
              <a:buSzPts val="1800"/>
              <a:buChar char="🞆"/>
              <a:defRPr/>
            </a:lvl9pPr>
          </a:lstStyle>
          <a:p/>
        </p:txBody>
      </p:sp>
      <p:sp>
        <p:nvSpPr>
          <p:cNvPr id="68" name="Google Shape;68;p9"/>
          <p:cNvSpPr txBox="1"/>
          <p:nvPr>
            <p:ph idx="2" type="body"/>
          </p:nvPr>
        </p:nvSpPr>
        <p:spPr>
          <a:xfrm>
            <a:off x="1073151" y="2260738"/>
            <a:ext cx="3547533" cy="3600311"/>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69" name="Google Shape;69;p9"/>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10"/>
          <p:cNvSpPr txBox="1"/>
          <p:nvPr>
            <p:ph type="title"/>
          </p:nvPr>
        </p:nvSpPr>
        <p:spPr>
          <a:xfrm>
            <a:off x="814728" y="727522"/>
            <a:ext cx="4852988" cy="1617163"/>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algn="l">
              <a:spcBef>
                <a:spcPts val="0"/>
              </a:spcBef>
              <a:spcAft>
                <a:spcPts val="0"/>
              </a:spcAft>
              <a:buClr>
                <a:srgbClr val="FEFEFE"/>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p:nvPr>
            <p:ph idx="2" type="pic"/>
          </p:nvPr>
        </p:nvSpPr>
        <p:spPr>
          <a:xfrm>
            <a:off x="6098117" y="0"/>
            <a:ext cx="6093883" cy="6858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lvl1pPr lvl="0" marR="0" rtl="0" algn="ctr">
              <a:spcBef>
                <a:spcPts val="280"/>
              </a:spcBef>
              <a:spcAft>
                <a:spcPts val="0"/>
              </a:spcAft>
              <a:buClr>
                <a:schemeClr val="accent1"/>
              </a:buClr>
              <a:buSzPts val="1400"/>
              <a:buFont typeface="Noto Sans Symbols"/>
              <a:buNone/>
              <a:defRPr b="0" i="0" sz="14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5" name="Google Shape;75;p10"/>
          <p:cNvSpPr txBox="1"/>
          <p:nvPr>
            <p:ph idx="1" type="body"/>
          </p:nvPr>
        </p:nvSpPr>
        <p:spPr>
          <a:xfrm>
            <a:off x="814728" y="2344684"/>
            <a:ext cx="4852988" cy="351636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algn="l">
              <a:spcBef>
                <a:spcPts val="240"/>
              </a:spcBef>
              <a:spcAft>
                <a:spcPts val="0"/>
              </a:spcAft>
              <a:buSzPts val="1200"/>
              <a:buNone/>
              <a:defRPr sz="12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spcBef>
                <a:spcPts val="600"/>
              </a:spcBef>
              <a:spcAft>
                <a:spcPts val="0"/>
              </a:spcAft>
              <a:buSzPts val="900"/>
              <a:buNone/>
              <a:defRPr sz="900"/>
            </a:lvl6pPr>
            <a:lvl7pPr indent="-228600" lvl="6" marL="3200400" algn="l">
              <a:spcBef>
                <a:spcPts val="600"/>
              </a:spcBef>
              <a:spcAft>
                <a:spcPts val="0"/>
              </a:spcAft>
              <a:buSzPts val="900"/>
              <a:buNone/>
              <a:defRPr sz="900"/>
            </a:lvl7pPr>
            <a:lvl8pPr indent="-228600" lvl="7" marL="3657600" algn="l">
              <a:spcBef>
                <a:spcPts val="600"/>
              </a:spcBef>
              <a:spcAft>
                <a:spcPts val="0"/>
              </a:spcAft>
              <a:buSzPts val="900"/>
              <a:buNone/>
              <a:defRPr sz="900"/>
            </a:lvl8pPr>
            <a:lvl9pPr indent="-228600" lvl="8" marL="4114800" algn="l">
              <a:spcBef>
                <a:spcPts val="600"/>
              </a:spcBef>
              <a:spcAft>
                <a:spcPts val="600"/>
              </a:spcAft>
              <a:buSzPts val="900"/>
              <a:buNone/>
              <a:defRPr sz="900"/>
            </a:lvl9pPr>
          </a:lstStyle>
          <a:p/>
        </p:txBody>
      </p:sp>
      <p:sp>
        <p:nvSpPr>
          <p:cNvPr id="76" name="Google Shape;76;p10"/>
          <p:cNvSpPr txBox="1"/>
          <p:nvPr>
            <p:ph idx="10" type="dt"/>
          </p:nvPr>
        </p:nvSpPr>
        <p:spPr>
          <a:xfrm>
            <a:off x="3885810" y="6041362"/>
            <a:ext cx="976879" cy="365125"/>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1" type="ftr"/>
          </p:nvPr>
        </p:nvSpPr>
        <p:spPr>
          <a:xfrm>
            <a:off x="590396" y="6041362"/>
            <a:ext cx="3295413" cy="3651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2" type="sldNum"/>
          </p:nvPr>
        </p:nvSpPr>
        <p:spPr>
          <a:xfrm>
            <a:off x="4862689" y="5915888"/>
            <a:ext cx="1062155" cy="490599"/>
          </a:xfrm>
          <a:prstGeom prst="rect">
            <a:avLst/>
          </a:prstGeom>
          <a:noFill/>
          <a:ln>
            <a:noFill/>
          </a:ln>
        </p:spPr>
        <p:txBody>
          <a:bodyPr anchorCtr="0" anchor="b" bIns="108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1"/>
          <p:cNvSpPr txBox="1"/>
          <p:nvPr>
            <p:ph idx="1" type="body"/>
          </p:nvPr>
        </p:nvSpPr>
        <p:spPr>
          <a:xfrm>
            <a:off x="810000" y="2184401"/>
            <a:ext cx="10563285" cy="367439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2" name="Google Shape;12;p1"/>
          <p:cNvSpPr txBox="1"/>
          <p:nvPr>
            <p:ph idx="11" type="ftr"/>
          </p:nvPr>
        </p:nvSpPr>
        <p:spPr>
          <a:xfrm>
            <a:off x="451514" y="6041362"/>
            <a:ext cx="8644320" cy="36512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1"/>
          <p:cNvSpPr txBox="1"/>
          <p:nvPr>
            <p:ph idx="10" type="dt"/>
          </p:nvPr>
        </p:nvSpPr>
        <p:spPr>
          <a:xfrm>
            <a:off x="9334626" y="6041362"/>
            <a:ext cx="1343706" cy="365125"/>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IGQmdoK_ZfY"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hyperlink" Target="https://www.idiainnovation.org/ecosystem-actor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16"/>
          <p:cNvSpPr txBox="1"/>
          <p:nvPr>
            <p:ph type="ctrTitle"/>
          </p:nvPr>
        </p:nvSpPr>
        <p:spPr>
          <a:xfrm>
            <a:off x="810001" y="474132"/>
            <a:ext cx="10572000" cy="3248847"/>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dk1"/>
              </a:buClr>
              <a:buSzPts val="5400"/>
              <a:buFont typeface="Century Gothic"/>
              <a:buNone/>
            </a:pPr>
            <a:r>
              <a:rPr lang="en-US">
                <a:solidFill>
                  <a:schemeClr val="dk1"/>
                </a:solidFill>
              </a:rPr>
              <a:t>INNOVATIONS COURSE:</a:t>
            </a:r>
            <a:br>
              <a:rPr lang="en-US">
                <a:solidFill>
                  <a:schemeClr val="lt2"/>
                </a:solidFill>
              </a:rPr>
            </a:br>
            <a:br>
              <a:rPr lang="en-US"/>
            </a:br>
            <a:r>
              <a:rPr lang="en-US"/>
              <a:t>INTRODUCTION TO HUMAN CENTERED DESIGN</a:t>
            </a:r>
            <a:endParaRPr/>
          </a:p>
        </p:txBody>
      </p:sp>
      <p:sp>
        <p:nvSpPr>
          <p:cNvPr id="120" name="Google Shape;120;p16"/>
          <p:cNvSpPr txBox="1"/>
          <p:nvPr>
            <p:ph idx="1" type="subTitle"/>
          </p:nvPr>
        </p:nvSpPr>
        <p:spPr>
          <a:xfrm>
            <a:off x="0" y="4095512"/>
            <a:ext cx="12192000" cy="59502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rtl="0" algn="ctr">
              <a:spcBef>
                <a:spcPts val="0"/>
              </a:spcBef>
              <a:spcAft>
                <a:spcPts val="0"/>
              </a:spcAft>
              <a:buSzPts val="2220"/>
              <a:buNone/>
            </a:pPr>
            <a:r>
              <a:rPr b="1" lang="en-US" sz="2220">
                <a:solidFill>
                  <a:schemeClr val="dk1"/>
                </a:solidFill>
              </a:rPr>
              <a:t>MAKERERE UNIVERSITY SCHOOL OF PUBLIC HEALTH- RESILIENTAFRICA NETWORK (RAN)</a:t>
            </a:r>
            <a:endParaRPr/>
          </a:p>
        </p:txBody>
      </p:sp>
      <p:sp>
        <p:nvSpPr>
          <p:cNvPr id="121" name="Google Shape;121;p16"/>
          <p:cNvSpPr/>
          <p:nvPr/>
        </p:nvSpPr>
        <p:spPr>
          <a:xfrm>
            <a:off x="0" y="5297214"/>
            <a:ext cx="12192000" cy="156078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22" name="Google Shape;122;p16"/>
          <p:cNvPicPr preferRelativeResize="0"/>
          <p:nvPr/>
        </p:nvPicPr>
        <p:blipFill rotWithShape="1">
          <a:blip r:embed="rId3">
            <a:alphaModFix/>
          </a:blip>
          <a:srcRect b="0" l="0" r="0" t="0"/>
          <a:stretch/>
        </p:blipFill>
        <p:spPr>
          <a:xfrm>
            <a:off x="1976327" y="5297214"/>
            <a:ext cx="1079604" cy="911469"/>
          </a:xfrm>
          <a:prstGeom prst="rect">
            <a:avLst/>
          </a:prstGeom>
          <a:noFill/>
          <a:ln>
            <a:noFill/>
          </a:ln>
        </p:spPr>
      </p:pic>
      <p:pic>
        <p:nvPicPr>
          <p:cNvPr id="123" name="Google Shape;123;p16"/>
          <p:cNvPicPr preferRelativeResize="0"/>
          <p:nvPr/>
        </p:nvPicPr>
        <p:blipFill rotWithShape="1">
          <a:blip r:embed="rId4">
            <a:alphaModFix/>
          </a:blip>
          <a:srcRect b="0" l="0" r="0" t="0"/>
          <a:stretch/>
        </p:blipFill>
        <p:spPr>
          <a:xfrm>
            <a:off x="9960638" y="5199208"/>
            <a:ext cx="914400" cy="914400"/>
          </a:xfrm>
          <a:prstGeom prst="rect">
            <a:avLst/>
          </a:prstGeom>
          <a:noFill/>
          <a:ln>
            <a:noFill/>
          </a:ln>
        </p:spPr>
      </p:pic>
      <p:sp>
        <p:nvSpPr>
          <p:cNvPr id="124" name="Google Shape;124;p16"/>
          <p:cNvSpPr txBox="1"/>
          <p:nvPr/>
        </p:nvSpPr>
        <p:spPr>
          <a:xfrm>
            <a:off x="2415482" y="6211669"/>
            <a:ext cx="7361037" cy="64633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dk1"/>
                </a:solidFill>
                <a:latin typeface="Century Gothic"/>
                <a:ea typeface="Century Gothic"/>
                <a:cs typeface="Century Gothic"/>
                <a:sym typeface="Century Gothic"/>
              </a:rPr>
              <a:t>ACKNOWLEDGEMENTS: </a:t>
            </a:r>
            <a:r>
              <a:rPr b="0" i="0" lang="en-US" sz="1800" u="none" cap="none" strike="noStrike">
                <a:solidFill>
                  <a:schemeClr val="dk1"/>
                </a:solidFill>
                <a:latin typeface="Century Gothic"/>
                <a:ea typeface="Century Gothic"/>
                <a:cs typeface="Century Gothic"/>
                <a:sym typeface="Century Gothic"/>
              </a:rPr>
              <a:t>(I) BANNY BANERJEE, CHANGELABS</a:t>
            </a:r>
            <a:endParaRPr/>
          </a:p>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(II) IDEO.ORG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25"/>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1. NEED FINDING</a:t>
            </a:r>
            <a:endParaRPr/>
          </a:p>
        </p:txBody>
      </p:sp>
      <p:sp>
        <p:nvSpPr>
          <p:cNvPr id="215" name="Google Shape;215;p25"/>
          <p:cNvSpPr txBox="1"/>
          <p:nvPr/>
        </p:nvSpPr>
        <p:spPr>
          <a:xfrm>
            <a:off x="475892" y="4761972"/>
            <a:ext cx="11217878" cy="545123"/>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C6BB"/>
              </a:buClr>
              <a:buSzPts val="2000"/>
              <a:buFont typeface="Noto Sans Symbols"/>
              <a:buNone/>
            </a:pPr>
            <a:r>
              <a:rPr b="1" i="0" lang="en-US" sz="2000" cap="none" strike="noStrike">
                <a:solidFill>
                  <a:srgbClr val="000000"/>
                </a:solidFill>
                <a:latin typeface="Century Gothic"/>
                <a:ea typeface="Century Gothic"/>
                <a:cs typeface="Century Gothic"/>
                <a:sym typeface="Century Gothic"/>
              </a:rPr>
              <a:t>WHAT DO YOU LEARN FROM THIS VIDEO?</a:t>
            </a:r>
            <a:endParaRPr/>
          </a:p>
          <a:p>
            <a:pPr indent="-330200" lvl="0" marL="457200" marR="0" rtl="0" algn="ctr">
              <a:lnSpc>
                <a:spcPct val="100000"/>
              </a:lnSpc>
              <a:spcBef>
                <a:spcPts val="1000"/>
              </a:spcBef>
              <a:spcAft>
                <a:spcPts val="0"/>
              </a:spcAft>
              <a:buClr>
                <a:srgbClr val="00C6BB"/>
              </a:buClr>
              <a:buSzPts val="2000"/>
              <a:buFont typeface="Century Gothic"/>
              <a:buNone/>
            </a:pPr>
            <a:r>
              <a:t/>
            </a:r>
            <a:endParaRPr b="0" i="0" sz="2000"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1000"/>
              </a:spcBef>
              <a:spcAft>
                <a:spcPts val="0"/>
              </a:spcAft>
              <a:buClr>
                <a:srgbClr val="00C6BB"/>
              </a:buClr>
              <a:buSzPts val="2000"/>
              <a:buFont typeface="Noto Sans Symbols"/>
              <a:buNone/>
            </a:pPr>
            <a:r>
              <a:t/>
            </a:r>
            <a:endParaRPr b="1" i="0" sz="2000"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1000"/>
              </a:spcBef>
              <a:spcAft>
                <a:spcPts val="0"/>
              </a:spcAft>
              <a:buClr>
                <a:srgbClr val="00C6BB"/>
              </a:buClr>
              <a:buSzPts val="2000"/>
              <a:buFont typeface="Noto Sans Symbols"/>
              <a:buNone/>
            </a:pPr>
            <a:r>
              <a:t/>
            </a:r>
            <a:endParaRPr b="1" i="0" sz="2000" cap="none" strike="noStrike">
              <a:solidFill>
                <a:srgbClr val="000000"/>
              </a:solidFill>
              <a:latin typeface="Century Gothic"/>
              <a:ea typeface="Century Gothic"/>
              <a:cs typeface="Century Gothic"/>
              <a:sym typeface="Century Gothic"/>
            </a:endParaRPr>
          </a:p>
          <a:p>
            <a:pPr indent="-215900" lvl="0" marL="342900" marR="0" rtl="0" algn="ctr">
              <a:lnSpc>
                <a:spcPct val="100000"/>
              </a:lnSpc>
              <a:spcBef>
                <a:spcPts val="1000"/>
              </a:spcBef>
              <a:spcAft>
                <a:spcPts val="0"/>
              </a:spcAft>
              <a:buClr>
                <a:srgbClr val="00C6BB"/>
              </a:buClr>
              <a:buSzPts val="2000"/>
              <a:buFont typeface="Noto Sans Symbols"/>
              <a:buNone/>
            </a:pPr>
            <a:r>
              <a:t/>
            </a:r>
            <a:endParaRPr b="0" i="0" sz="2000" cap="none" strike="noStrike">
              <a:solidFill>
                <a:srgbClr val="000000"/>
              </a:solidFill>
              <a:latin typeface="Century Gothic"/>
              <a:ea typeface="Century Gothic"/>
              <a:cs typeface="Century Gothic"/>
              <a:sym typeface="Century Gothic"/>
            </a:endParaRPr>
          </a:p>
          <a:p>
            <a:pPr indent="-215900" lvl="0" marL="342900" marR="0" rtl="0" algn="ctr">
              <a:lnSpc>
                <a:spcPct val="100000"/>
              </a:lnSpc>
              <a:spcBef>
                <a:spcPts val="1000"/>
              </a:spcBef>
              <a:spcAft>
                <a:spcPts val="0"/>
              </a:spcAft>
              <a:buClr>
                <a:srgbClr val="00C6BB"/>
              </a:buClr>
              <a:buSzPts val="2000"/>
              <a:buFont typeface="Noto Sans Symbols"/>
              <a:buNone/>
            </a:pPr>
            <a:r>
              <a:t/>
            </a:r>
            <a:endParaRPr b="0" i="0" sz="2000" cap="none" strike="noStrike">
              <a:solidFill>
                <a:srgbClr val="000000"/>
              </a:solidFill>
              <a:latin typeface="Century Gothic"/>
              <a:ea typeface="Century Gothic"/>
              <a:cs typeface="Century Gothic"/>
              <a:sym typeface="Century Gothic"/>
            </a:endParaRPr>
          </a:p>
          <a:p>
            <a:pPr indent="-228600" lvl="0" marL="342900" marR="0" rtl="0" algn="ctr">
              <a:lnSpc>
                <a:spcPct val="100000"/>
              </a:lnSpc>
              <a:spcBef>
                <a:spcPts val="960"/>
              </a:spcBef>
              <a:spcAft>
                <a:spcPts val="0"/>
              </a:spcAft>
              <a:buClr>
                <a:srgbClr val="00C6BB"/>
              </a:buClr>
              <a:buSzPts val="1800"/>
              <a:buFont typeface="Noto Sans Symbols"/>
              <a:buNone/>
            </a:pPr>
            <a:r>
              <a:t/>
            </a:r>
            <a:endParaRPr b="0" i="0" sz="1800" cap="none" strike="noStrike">
              <a:solidFill>
                <a:srgbClr val="000000"/>
              </a:solidFill>
              <a:latin typeface="Century Gothic"/>
              <a:ea typeface="Century Gothic"/>
              <a:cs typeface="Century Gothic"/>
              <a:sym typeface="Century Gothic"/>
            </a:endParaRPr>
          </a:p>
        </p:txBody>
      </p:sp>
      <p:pic>
        <p:nvPicPr>
          <p:cNvPr id="216" name="Google Shape;216;p25">
            <a:hlinkClick r:id="rId3"/>
          </p:cNvPr>
          <p:cNvPicPr preferRelativeResize="0"/>
          <p:nvPr/>
        </p:nvPicPr>
        <p:blipFill rotWithShape="1">
          <a:blip r:embed="rId4">
            <a:alphaModFix/>
          </a:blip>
          <a:srcRect b="0" l="0" r="0" t="0"/>
          <a:stretch/>
        </p:blipFill>
        <p:spPr>
          <a:xfrm>
            <a:off x="3460938" y="2803941"/>
            <a:ext cx="1362689" cy="1250119"/>
          </a:xfrm>
          <a:prstGeom prst="rect">
            <a:avLst/>
          </a:prstGeom>
          <a:noFill/>
          <a:ln>
            <a:noFill/>
          </a:ln>
        </p:spPr>
      </p:pic>
      <p:sp>
        <p:nvSpPr>
          <p:cNvPr id="217" name="Google Shape;217;p25"/>
          <p:cNvSpPr txBox="1"/>
          <p:nvPr/>
        </p:nvSpPr>
        <p:spPr>
          <a:xfrm>
            <a:off x="5175320" y="3244334"/>
            <a:ext cx="2919047" cy="3693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800"/>
              <a:buFont typeface="Century Gothic"/>
              <a:buNone/>
            </a:pPr>
            <a:r>
              <a:rPr b="1" i="0" lang="en-US" sz="1800" u="none" cap="none" strike="noStrike">
                <a:solidFill>
                  <a:srgbClr val="FFFFFF"/>
                </a:solidFill>
                <a:latin typeface="Century Gothic"/>
                <a:ea typeface="Century Gothic"/>
                <a:cs typeface="Century Gothic"/>
                <a:sym typeface="Century Gothic"/>
              </a:rPr>
              <a:t>CLICK ICON FOR VIDEO</a:t>
            </a:r>
            <a:endParaRPr/>
          </a:p>
        </p:txBody>
      </p:sp>
      <p:sp>
        <p:nvSpPr>
          <p:cNvPr id="218" name="Google Shape;218;p25"/>
          <p:cNvSpPr txBox="1"/>
          <p:nvPr/>
        </p:nvSpPr>
        <p:spPr>
          <a:xfrm>
            <a:off x="475892" y="5673697"/>
            <a:ext cx="11217878" cy="778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D81624"/>
                </a:solidFill>
                <a:latin typeface="Century Gothic"/>
                <a:ea typeface="Century Gothic"/>
                <a:cs typeface="Century Gothic"/>
                <a:sym typeface="Century Gothic"/>
              </a:rPr>
              <a:t>Our knowledge makes us </a:t>
            </a:r>
            <a:r>
              <a:rPr b="1" lang="en-US" sz="1800" u="sng">
                <a:solidFill>
                  <a:srgbClr val="D81624"/>
                </a:solidFill>
                <a:latin typeface="Century Gothic"/>
                <a:ea typeface="Century Gothic"/>
                <a:cs typeface="Century Gothic"/>
                <a:sym typeface="Century Gothic"/>
              </a:rPr>
              <a:t>vulnerable</a:t>
            </a:r>
            <a:r>
              <a:rPr b="1" lang="en-US" sz="1800">
                <a:solidFill>
                  <a:srgbClr val="D81624"/>
                </a:solidFill>
                <a:latin typeface="Century Gothic"/>
                <a:ea typeface="Century Gothic"/>
                <a:cs typeface="Century Gothic"/>
                <a:sym typeface="Century Gothic"/>
              </a:rPr>
              <a:t>, </a:t>
            </a:r>
            <a:r>
              <a:rPr b="1" lang="en-US" sz="1800" u="sng">
                <a:solidFill>
                  <a:srgbClr val="D81624"/>
                </a:solidFill>
                <a:latin typeface="Century Gothic"/>
                <a:ea typeface="Century Gothic"/>
                <a:cs typeface="Century Gothic"/>
                <a:sym typeface="Century Gothic"/>
              </a:rPr>
              <a:t>biased</a:t>
            </a:r>
            <a:r>
              <a:rPr b="1" lang="en-US" sz="1800">
                <a:solidFill>
                  <a:srgbClr val="D81624"/>
                </a:solidFill>
                <a:latin typeface="Century Gothic"/>
                <a:ea typeface="Century Gothic"/>
                <a:cs typeface="Century Gothic"/>
                <a:sym typeface="Century Gothic"/>
              </a:rPr>
              <a:t> and </a:t>
            </a:r>
            <a:r>
              <a:rPr b="1" lang="en-US" sz="1800" u="sng">
                <a:solidFill>
                  <a:srgbClr val="D81624"/>
                </a:solidFill>
                <a:latin typeface="Century Gothic"/>
                <a:ea typeface="Century Gothic"/>
                <a:cs typeface="Century Gothic"/>
                <a:sym typeface="Century Gothic"/>
              </a:rPr>
              <a:t>causes us to miss out </a:t>
            </a:r>
            <a:r>
              <a:rPr b="1" lang="en-US" sz="1800">
                <a:solidFill>
                  <a:srgbClr val="D81624"/>
                </a:solidFill>
                <a:latin typeface="Century Gothic"/>
                <a:ea typeface="Century Gothic"/>
                <a:cs typeface="Century Gothic"/>
                <a:sym typeface="Century Gothic"/>
              </a:rPr>
              <a:t>on opportunities</a:t>
            </a:r>
            <a:endParaRPr/>
          </a:p>
          <a:p>
            <a:pPr indent="0" lvl="0" marL="0" marR="0" rtl="0" algn="l">
              <a:spcBef>
                <a:spcPts val="960"/>
              </a:spcBef>
              <a:spcAft>
                <a:spcPts val="0"/>
              </a:spcAft>
              <a:buNone/>
            </a:pPr>
            <a:r>
              <a:t/>
            </a:r>
            <a:endParaRPr b="1" sz="1800">
              <a:solidFill>
                <a:srgbClr val="D81624"/>
              </a:solidFill>
              <a:latin typeface="Century Gothic"/>
              <a:ea typeface="Century Gothic"/>
              <a:cs typeface="Century Gothic"/>
              <a:sym typeface="Century Gothic"/>
            </a:endParaRPr>
          </a:p>
        </p:txBody>
      </p:sp>
      <p:sp>
        <p:nvSpPr>
          <p:cNvPr id="219" name="Google Shape;219;p2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2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1. NEED FINDING</a:t>
            </a:r>
            <a:endParaRPr/>
          </a:p>
        </p:txBody>
      </p:sp>
      <p:sp>
        <p:nvSpPr>
          <p:cNvPr id="225" name="Google Shape;225;p26"/>
          <p:cNvSpPr txBox="1"/>
          <p:nvPr/>
        </p:nvSpPr>
        <p:spPr>
          <a:xfrm>
            <a:off x="5609494" y="1934308"/>
            <a:ext cx="6418384" cy="492369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rgbClr val="00C6BB"/>
              </a:buClr>
              <a:buSzPts val="2000"/>
              <a:buFont typeface="Noto Sans Symbols"/>
              <a:buChar char="🞆"/>
            </a:pPr>
            <a:r>
              <a:rPr lang="en-US" sz="2000">
                <a:solidFill>
                  <a:schemeClr val="dk1"/>
                </a:solidFill>
                <a:latin typeface="Century Gothic"/>
                <a:ea typeface="Century Gothic"/>
                <a:cs typeface="Century Gothic"/>
                <a:sym typeface="Century Gothic"/>
              </a:rPr>
              <a:t>This step is the </a:t>
            </a:r>
            <a:r>
              <a:rPr b="1" lang="en-US" sz="2000" u="sng">
                <a:solidFill>
                  <a:schemeClr val="dk1"/>
                </a:solidFill>
                <a:latin typeface="Century Gothic"/>
                <a:ea typeface="Century Gothic"/>
                <a:cs typeface="Century Gothic"/>
                <a:sym typeface="Century Gothic"/>
              </a:rPr>
              <a:t>corner stone </a:t>
            </a:r>
            <a:r>
              <a:rPr lang="en-US" sz="2000">
                <a:solidFill>
                  <a:schemeClr val="dk1"/>
                </a:solidFill>
                <a:latin typeface="Century Gothic"/>
                <a:ea typeface="Century Gothic"/>
                <a:cs typeface="Century Gothic"/>
                <a:sym typeface="Century Gothic"/>
              </a:rPr>
              <a:t>of the Human Centered Design process</a:t>
            </a:r>
            <a:r>
              <a:rPr b="1" lang="en-US" sz="2000">
                <a:solidFill>
                  <a:schemeClr val="dk1"/>
                </a:solidFill>
                <a:latin typeface="Century Gothic"/>
                <a:ea typeface="Century Gothic"/>
                <a:cs typeface="Century Gothic"/>
                <a:sym typeface="Century Gothic"/>
              </a:rPr>
              <a:t>. </a:t>
            </a:r>
            <a:endParaRPr/>
          </a:p>
          <a:p>
            <a:pPr indent="-342900" lvl="0" marL="342900" marR="0" rtl="0" algn="l">
              <a:spcBef>
                <a:spcPts val="1000"/>
              </a:spcBef>
              <a:spcAft>
                <a:spcPts val="0"/>
              </a:spcAft>
              <a:buClr>
                <a:srgbClr val="00C6BB"/>
              </a:buClr>
              <a:buSzPts val="2000"/>
              <a:buFont typeface="Noto Sans Symbols"/>
              <a:buChar char="🞆"/>
            </a:pPr>
            <a:r>
              <a:rPr lang="en-US" sz="2000">
                <a:solidFill>
                  <a:schemeClr val="dk1"/>
                </a:solidFill>
                <a:latin typeface="Century Gothic"/>
                <a:ea typeface="Century Gothic"/>
                <a:cs typeface="Century Gothic"/>
                <a:sym typeface="Century Gothic"/>
              </a:rPr>
              <a:t>During this stage, we seek to </a:t>
            </a:r>
            <a:r>
              <a:rPr b="1" lang="en-US" sz="2000" u="sng">
                <a:solidFill>
                  <a:schemeClr val="dk1"/>
                </a:solidFill>
                <a:latin typeface="Century Gothic"/>
                <a:ea typeface="Century Gothic"/>
                <a:cs typeface="Century Gothic"/>
                <a:sym typeface="Century Gothic"/>
              </a:rPr>
              <a:t>empathize</a:t>
            </a:r>
            <a:r>
              <a:rPr lang="en-US" sz="2000">
                <a:solidFill>
                  <a:schemeClr val="dk1"/>
                </a:solidFill>
                <a:latin typeface="Century Gothic"/>
                <a:ea typeface="Century Gothic"/>
                <a:cs typeface="Century Gothic"/>
                <a:sym typeface="Century Gothic"/>
              </a:rPr>
              <a:t> to</a:t>
            </a:r>
            <a:r>
              <a:rPr b="1" lang="en-US" sz="2000">
                <a:solidFill>
                  <a:schemeClr val="dk1"/>
                </a:solidFill>
                <a:latin typeface="Century Gothic"/>
                <a:ea typeface="Century Gothic"/>
                <a:cs typeface="Century Gothic"/>
                <a:sym typeface="Century Gothic"/>
              </a:rPr>
              <a:t> </a:t>
            </a:r>
            <a:r>
              <a:rPr lang="en-US" sz="2000">
                <a:solidFill>
                  <a:schemeClr val="dk1"/>
                </a:solidFill>
                <a:latin typeface="Century Gothic"/>
                <a:ea typeface="Century Gothic"/>
                <a:cs typeface="Century Gothic"/>
                <a:sym typeface="Century Gothic"/>
              </a:rPr>
              <a:t>understand our users (the community of people we seek to serve)</a:t>
            </a:r>
            <a:endParaRPr/>
          </a:p>
          <a:p>
            <a:pPr indent="0" lvl="0" marL="0" marR="0" rtl="0" algn="l">
              <a:spcBef>
                <a:spcPts val="1000"/>
              </a:spcBef>
              <a:spcAft>
                <a:spcPts val="0"/>
              </a:spcAft>
              <a:buClr>
                <a:srgbClr val="00C6BB"/>
              </a:buClr>
              <a:buSzPts val="2000"/>
              <a:buFont typeface="Noto Sans Symbols"/>
              <a:buNone/>
            </a:pPr>
            <a:r>
              <a:rPr lang="en-US" sz="2000">
                <a:solidFill>
                  <a:srgbClr val="000000"/>
                </a:solidFill>
                <a:latin typeface="Century Gothic"/>
                <a:ea typeface="Century Gothic"/>
                <a:cs typeface="Century Gothic"/>
                <a:sym typeface="Century Gothic"/>
              </a:rPr>
              <a:t>Critical to the need finding stage is:</a:t>
            </a:r>
            <a:endParaRPr/>
          </a:p>
          <a:p>
            <a:pPr indent="-457200" lvl="0" marL="457200" marR="0" rtl="0" algn="l">
              <a:spcBef>
                <a:spcPts val="1000"/>
              </a:spcBef>
              <a:spcAft>
                <a:spcPts val="0"/>
              </a:spcAft>
              <a:buClr>
                <a:srgbClr val="00C6BB"/>
              </a:buClr>
              <a:buSzPts val="2000"/>
              <a:buFont typeface="Century Gothic"/>
              <a:buAutoNum type="arabicPeriod"/>
            </a:pPr>
            <a:r>
              <a:rPr b="1" lang="en-US" sz="2000">
                <a:solidFill>
                  <a:srgbClr val="000000"/>
                </a:solidFill>
                <a:latin typeface="Century Gothic"/>
                <a:ea typeface="Century Gothic"/>
                <a:cs typeface="Century Gothic"/>
                <a:sym typeface="Century Gothic"/>
              </a:rPr>
              <a:t>Observation: </a:t>
            </a:r>
            <a:r>
              <a:rPr lang="en-US" sz="2000">
                <a:solidFill>
                  <a:srgbClr val="000000"/>
                </a:solidFill>
                <a:latin typeface="Century Gothic"/>
                <a:ea typeface="Century Gothic"/>
                <a:cs typeface="Century Gothic"/>
                <a:sym typeface="Century Gothic"/>
              </a:rPr>
              <a:t>behavior, culture, context</a:t>
            </a:r>
            <a:endParaRPr b="1" sz="2000">
              <a:solidFill>
                <a:srgbClr val="000000"/>
              </a:solidFill>
              <a:latin typeface="Century Gothic"/>
              <a:ea typeface="Century Gothic"/>
              <a:cs typeface="Century Gothic"/>
              <a:sym typeface="Century Gothic"/>
            </a:endParaRPr>
          </a:p>
          <a:p>
            <a:pPr indent="-457200" lvl="0" marL="457200" marR="0" rtl="0" algn="l">
              <a:spcBef>
                <a:spcPts val="1000"/>
              </a:spcBef>
              <a:spcAft>
                <a:spcPts val="0"/>
              </a:spcAft>
              <a:buClr>
                <a:srgbClr val="00C6BB"/>
              </a:buClr>
              <a:buSzPts val="2000"/>
              <a:buFont typeface="Century Gothic"/>
              <a:buAutoNum type="arabicPeriod"/>
            </a:pPr>
            <a:r>
              <a:rPr b="1" lang="en-US" sz="2000">
                <a:solidFill>
                  <a:srgbClr val="000000"/>
                </a:solidFill>
                <a:latin typeface="Century Gothic"/>
                <a:ea typeface="Century Gothic"/>
                <a:cs typeface="Century Gothic"/>
                <a:sym typeface="Century Gothic"/>
              </a:rPr>
              <a:t>Engagement: </a:t>
            </a:r>
            <a:r>
              <a:rPr lang="en-US" sz="2000">
                <a:solidFill>
                  <a:srgbClr val="000000"/>
                </a:solidFill>
                <a:latin typeface="Century Gothic"/>
                <a:ea typeface="Century Gothic"/>
                <a:cs typeface="Century Gothic"/>
                <a:sym typeface="Century Gothic"/>
              </a:rPr>
              <a:t>ask probing questions, get interested!</a:t>
            </a:r>
            <a:endParaRPr b="1" sz="2000">
              <a:solidFill>
                <a:srgbClr val="000000"/>
              </a:solidFill>
              <a:latin typeface="Century Gothic"/>
              <a:ea typeface="Century Gothic"/>
              <a:cs typeface="Century Gothic"/>
              <a:sym typeface="Century Gothic"/>
            </a:endParaRPr>
          </a:p>
          <a:p>
            <a:pPr indent="-457200" lvl="0" marL="457200" marR="0" rtl="0" algn="l">
              <a:spcBef>
                <a:spcPts val="1000"/>
              </a:spcBef>
              <a:spcAft>
                <a:spcPts val="0"/>
              </a:spcAft>
              <a:buClr>
                <a:srgbClr val="00C6BB"/>
              </a:buClr>
              <a:buSzPts val="2000"/>
              <a:buFont typeface="Century Gothic"/>
              <a:buAutoNum type="arabicPeriod"/>
            </a:pPr>
            <a:r>
              <a:rPr b="1" lang="en-US" sz="2000">
                <a:solidFill>
                  <a:srgbClr val="000000"/>
                </a:solidFill>
                <a:latin typeface="Century Gothic"/>
                <a:ea typeface="Century Gothic"/>
                <a:cs typeface="Century Gothic"/>
                <a:sym typeface="Century Gothic"/>
              </a:rPr>
              <a:t>Immersion: </a:t>
            </a:r>
            <a:r>
              <a:rPr lang="en-US" sz="2000">
                <a:solidFill>
                  <a:srgbClr val="000000"/>
                </a:solidFill>
                <a:latin typeface="Century Gothic"/>
                <a:ea typeface="Century Gothic"/>
                <a:cs typeface="Century Gothic"/>
                <a:sym typeface="Century Gothic"/>
              </a:rPr>
              <a:t>Put ourselves in the person (user’s) shoes</a:t>
            </a:r>
            <a:endParaRPr/>
          </a:p>
          <a:p>
            <a:pPr indent="-457200" lvl="0" marL="457200" marR="0" rtl="0" algn="l">
              <a:spcBef>
                <a:spcPts val="1000"/>
              </a:spcBef>
              <a:spcAft>
                <a:spcPts val="0"/>
              </a:spcAft>
              <a:buClr>
                <a:srgbClr val="00C6BB"/>
              </a:buClr>
              <a:buSzPts val="2000"/>
              <a:buFont typeface="Century Gothic"/>
              <a:buAutoNum type="arabicPeriod"/>
            </a:pPr>
            <a:r>
              <a:rPr b="1" lang="en-US" sz="2000">
                <a:solidFill>
                  <a:srgbClr val="000000"/>
                </a:solidFill>
                <a:latin typeface="Century Gothic"/>
                <a:ea typeface="Century Gothic"/>
                <a:cs typeface="Century Gothic"/>
                <a:sym typeface="Century Gothic"/>
              </a:rPr>
              <a:t>A multi-disciplinary team </a:t>
            </a:r>
            <a:r>
              <a:rPr lang="en-US" sz="2000">
                <a:solidFill>
                  <a:srgbClr val="000000"/>
                </a:solidFill>
                <a:latin typeface="Century Gothic"/>
                <a:ea typeface="Century Gothic"/>
                <a:cs typeface="Century Gothic"/>
                <a:sym typeface="Century Gothic"/>
              </a:rPr>
              <a:t>to note down different observations and insights</a:t>
            </a:r>
            <a:endParaRPr b="0" i="0" sz="2000" u="none" cap="none" strike="noStrike">
              <a:solidFill>
                <a:schemeClr val="dk1"/>
              </a:solidFill>
              <a:latin typeface="Century Gothic"/>
              <a:ea typeface="Century Gothic"/>
              <a:cs typeface="Century Gothic"/>
              <a:sym typeface="Century Gothic"/>
            </a:endParaRPr>
          </a:p>
        </p:txBody>
      </p:sp>
      <p:grpSp>
        <p:nvGrpSpPr>
          <p:cNvPr id="226" name="Google Shape;226;p26"/>
          <p:cNvGrpSpPr/>
          <p:nvPr/>
        </p:nvGrpSpPr>
        <p:grpSpPr>
          <a:xfrm>
            <a:off x="186267" y="2027395"/>
            <a:ext cx="5616656" cy="4737518"/>
            <a:chOff x="460037" y="2157652"/>
            <a:chExt cx="5325303" cy="4514174"/>
          </a:xfrm>
        </p:grpSpPr>
        <p:pic>
          <p:nvPicPr>
            <p:cNvPr id="227" name="Google Shape;227;p26"/>
            <p:cNvPicPr preferRelativeResize="0"/>
            <p:nvPr/>
          </p:nvPicPr>
          <p:blipFill rotWithShape="1">
            <a:blip r:embed="rId3">
              <a:alphaModFix/>
            </a:blip>
            <a:srcRect b="0" l="0" r="0" t="0"/>
            <a:stretch/>
          </p:blipFill>
          <p:spPr>
            <a:xfrm>
              <a:off x="460037" y="2157652"/>
              <a:ext cx="5149457" cy="4514174"/>
            </a:xfrm>
            <a:prstGeom prst="rect">
              <a:avLst/>
            </a:prstGeom>
            <a:noFill/>
            <a:ln>
              <a:noFill/>
            </a:ln>
          </p:spPr>
        </p:pic>
        <p:sp>
          <p:nvSpPr>
            <p:cNvPr id="228" name="Google Shape;228;p26"/>
            <p:cNvSpPr txBox="1"/>
            <p:nvPr/>
          </p:nvSpPr>
          <p:spPr>
            <a:xfrm>
              <a:off x="2804747" y="2871074"/>
              <a:ext cx="242667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Century Gothic"/>
                  <a:ea typeface="Century Gothic"/>
                  <a:cs typeface="Century Gothic"/>
                  <a:sym typeface="Century Gothic"/>
                </a:rPr>
                <a:t>WHAT YOU SEE</a:t>
              </a:r>
              <a:endParaRPr/>
            </a:p>
          </p:txBody>
        </p:sp>
        <p:sp>
          <p:nvSpPr>
            <p:cNvPr id="229" name="Google Shape;229;p26"/>
            <p:cNvSpPr txBox="1"/>
            <p:nvPr/>
          </p:nvSpPr>
          <p:spPr>
            <a:xfrm>
              <a:off x="2250831" y="4323160"/>
              <a:ext cx="3534509"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FF00"/>
                  </a:solidFill>
                  <a:latin typeface="Century Gothic"/>
                  <a:ea typeface="Century Gothic"/>
                  <a:cs typeface="Century Gothic"/>
                  <a:sym typeface="Century Gothic"/>
                </a:rPr>
                <a:t>WHAT IS ACTUALLY OUT THERE</a:t>
              </a:r>
              <a:endParaRPr/>
            </a:p>
          </p:txBody>
        </p:sp>
      </p:grpSp>
      <p:sp>
        <p:nvSpPr>
          <p:cNvPr id="230" name="Google Shape;230;p26"/>
          <p:cNvSpPr txBox="1"/>
          <p:nvPr/>
        </p:nvSpPr>
        <p:spPr>
          <a:xfrm>
            <a:off x="186267" y="6472903"/>
            <a:ext cx="5397323" cy="3385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Source: Prof Banny Bannerjee (Stanford University)</a:t>
            </a:r>
            <a:endParaRPr/>
          </a:p>
        </p:txBody>
      </p:sp>
      <p:sp>
        <p:nvSpPr>
          <p:cNvPr id="231" name="Google Shape;231;p2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5" name="Shape 235"/>
        <p:cNvGrpSpPr/>
        <p:nvPr/>
      </p:nvGrpSpPr>
      <p:grpSpPr>
        <a:xfrm>
          <a:off x="0" y="0"/>
          <a:ext cx="0" cy="0"/>
          <a:chOff x="0" y="0"/>
          <a:chExt cx="0" cy="0"/>
        </a:xfrm>
      </p:grpSpPr>
      <p:sp>
        <p:nvSpPr>
          <p:cNvPr id="236" name="Google Shape;236;p2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1. NEED FINDING</a:t>
            </a:r>
            <a:endParaRPr/>
          </a:p>
        </p:txBody>
      </p:sp>
      <p:sp>
        <p:nvSpPr>
          <p:cNvPr id="237" name="Google Shape;237;p27"/>
          <p:cNvSpPr txBox="1"/>
          <p:nvPr/>
        </p:nvSpPr>
        <p:spPr>
          <a:xfrm>
            <a:off x="5538502" y="1963317"/>
            <a:ext cx="6506309" cy="4941277"/>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000"/>
              <a:buFont typeface="Noto Sans Symbols"/>
              <a:buNone/>
            </a:pPr>
            <a:r>
              <a:rPr b="1" lang="en-US" sz="2000" u="sng">
                <a:solidFill>
                  <a:schemeClr val="dk1"/>
                </a:solidFill>
                <a:latin typeface="Century Gothic"/>
                <a:ea typeface="Century Gothic"/>
                <a:cs typeface="Century Gothic"/>
                <a:sym typeface="Century Gothic"/>
              </a:rPr>
              <a:t>METHODS:</a:t>
            </a:r>
            <a:endParaRPr/>
          </a:p>
          <a:p>
            <a:pPr indent="-457200" lvl="0" marL="457200" marR="0" rtl="0" algn="l">
              <a:spcBef>
                <a:spcPts val="1000"/>
              </a:spcBef>
              <a:spcAft>
                <a:spcPts val="0"/>
              </a:spcAft>
              <a:buClr>
                <a:srgbClr val="00C6BB"/>
              </a:buClr>
              <a:buSzPts val="2000"/>
              <a:buFont typeface="Century Gothic"/>
              <a:buAutoNum type="arabicPeriod"/>
            </a:pPr>
            <a:r>
              <a:rPr lang="en-US" sz="2000">
                <a:solidFill>
                  <a:schemeClr val="dk1"/>
                </a:solidFill>
                <a:latin typeface="Century Gothic"/>
                <a:ea typeface="Century Gothic"/>
                <a:cs typeface="Century Gothic"/>
                <a:sym typeface="Century Gothic"/>
              </a:rPr>
              <a:t>Secondary Research (e.g. Literature review)</a:t>
            </a:r>
            <a:endParaRPr/>
          </a:p>
          <a:p>
            <a:pPr indent="-457200" lvl="0" marL="457200" marR="0" rtl="0" algn="l">
              <a:spcBef>
                <a:spcPts val="1000"/>
              </a:spcBef>
              <a:spcAft>
                <a:spcPts val="0"/>
              </a:spcAft>
              <a:buClr>
                <a:srgbClr val="00C6BB"/>
              </a:buClr>
              <a:buSzPts val="2000"/>
              <a:buFont typeface="Century Gothic"/>
              <a:buAutoNum type="arabicPeriod"/>
            </a:pPr>
            <a:r>
              <a:rPr lang="en-US" sz="2000">
                <a:solidFill>
                  <a:schemeClr val="dk1"/>
                </a:solidFill>
                <a:latin typeface="Century Gothic"/>
                <a:ea typeface="Century Gothic"/>
                <a:cs typeface="Century Gothic"/>
                <a:sym typeface="Century Gothic"/>
              </a:rPr>
              <a:t>Interviews (</a:t>
            </a:r>
            <a:r>
              <a:rPr b="1" lang="en-US" sz="2000">
                <a:solidFill>
                  <a:schemeClr val="dk1"/>
                </a:solidFill>
                <a:latin typeface="Century Gothic"/>
                <a:ea typeface="Century Gothic"/>
                <a:cs typeface="Century Gothic"/>
                <a:sym typeface="Century Gothic"/>
              </a:rPr>
              <a:t>‘</a:t>
            </a:r>
            <a:r>
              <a:rPr b="1" i="1" lang="en-US" sz="2000">
                <a:solidFill>
                  <a:schemeClr val="dk1"/>
                </a:solidFill>
                <a:latin typeface="Century Gothic"/>
                <a:ea typeface="Century Gothic"/>
                <a:cs typeface="Century Gothic"/>
                <a:sym typeface="Century Gothic"/>
              </a:rPr>
              <a:t>Why? Why? Why?’- important to probe</a:t>
            </a:r>
            <a:endParaRPr/>
          </a:p>
          <a:p>
            <a:pPr indent="-457200" lvl="1" marL="857250" marR="0" rtl="0" algn="l">
              <a:spcBef>
                <a:spcPts val="960"/>
              </a:spcBef>
              <a:spcAft>
                <a:spcPts val="0"/>
              </a:spcAft>
              <a:buClr>
                <a:srgbClr val="00C6BB"/>
              </a:buClr>
              <a:buSzPts val="1800"/>
              <a:buFont typeface="Noto Sans Symbols"/>
              <a:buChar char="🞆"/>
            </a:pPr>
            <a:r>
              <a:rPr b="0" i="0" lang="en-US" sz="1800" u="none" cap="none" strike="noStrike">
                <a:solidFill>
                  <a:schemeClr val="dk1"/>
                </a:solidFill>
                <a:latin typeface="Century Gothic"/>
                <a:ea typeface="Century Gothic"/>
                <a:cs typeface="Century Gothic"/>
                <a:sym typeface="Century Gothic"/>
              </a:rPr>
              <a:t>Expert Interviews (aka Key Informant Interviews)</a:t>
            </a:r>
            <a:endParaRPr/>
          </a:p>
          <a:p>
            <a:pPr indent="-457200" lvl="1" marL="857250" marR="0" rtl="0" algn="l">
              <a:spcBef>
                <a:spcPts val="960"/>
              </a:spcBef>
              <a:spcAft>
                <a:spcPts val="0"/>
              </a:spcAft>
              <a:buClr>
                <a:srgbClr val="00C6BB"/>
              </a:buClr>
              <a:buSzPts val="1800"/>
              <a:buFont typeface="Noto Sans Symbols"/>
              <a:buChar char="🞆"/>
            </a:pPr>
            <a:r>
              <a:rPr b="0" i="0" lang="en-US" sz="1800" u="none" cap="none" strike="noStrike">
                <a:solidFill>
                  <a:schemeClr val="dk1"/>
                </a:solidFill>
                <a:latin typeface="Century Gothic"/>
                <a:ea typeface="Century Gothic"/>
                <a:cs typeface="Century Gothic"/>
                <a:sym typeface="Century Gothic"/>
              </a:rPr>
              <a:t>In-depth Interviews</a:t>
            </a:r>
            <a:endParaRPr/>
          </a:p>
          <a:p>
            <a:pPr indent="-457200" lvl="1" marL="857250" marR="0" rtl="0" algn="l">
              <a:spcBef>
                <a:spcPts val="960"/>
              </a:spcBef>
              <a:spcAft>
                <a:spcPts val="0"/>
              </a:spcAft>
              <a:buClr>
                <a:srgbClr val="00C6BB"/>
              </a:buClr>
              <a:buSzPts val="1800"/>
              <a:buFont typeface="Noto Sans Symbols"/>
              <a:buChar char="🞆"/>
            </a:pPr>
            <a:r>
              <a:rPr b="0" i="0" lang="en-US" sz="1800" u="none" cap="none" strike="noStrike">
                <a:solidFill>
                  <a:schemeClr val="dk1"/>
                </a:solidFill>
                <a:latin typeface="Century Gothic"/>
                <a:ea typeface="Century Gothic"/>
                <a:cs typeface="Century Gothic"/>
                <a:sym typeface="Century Gothic"/>
              </a:rPr>
              <a:t>Focus Group Discussions</a:t>
            </a:r>
            <a:endParaRPr/>
          </a:p>
          <a:p>
            <a:pPr indent="-457200" lvl="0" marL="457200" marR="0" rtl="0" algn="l">
              <a:spcBef>
                <a:spcPts val="1000"/>
              </a:spcBef>
              <a:spcAft>
                <a:spcPts val="0"/>
              </a:spcAft>
              <a:buClr>
                <a:srgbClr val="00C6BB"/>
              </a:buClr>
              <a:buSzPts val="2000"/>
              <a:buFont typeface="Century Gothic"/>
              <a:buAutoNum type="arabicPeriod"/>
            </a:pPr>
            <a:r>
              <a:rPr lang="en-US" sz="2000">
                <a:solidFill>
                  <a:schemeClr val="dk1"/>
                </a:solidFill>
                <a:latin typeface="Century Gothic"/>
                <a:ea typeface="Century Gothic"/>
                <a:cs typeface="Century Gothic"/>
                <a:sym typeface="Century Gothic"/>
              </a:rPr>
              <a:t>Ethnographic Studies (immersing yourself in a given context)</a:t>
            </a:r>
            <a:endParaRPr/>
          </a:p>
          <a:p>
            <a:pPr indent="0" lvl="0" marL="0" marR="0" rtl="0" algn="l">
              <a:spcBef>
                <a:spcPts val="1000"/>
              </a:spcBef>
              <a:spcAft>
                <a:spcPts val="0"/>
              </a:spcAft>
              <a:buClr>
                <a:srgbClr val="00C6BB"/>
              </a:buClr>
              <a:buSzPts val="2000"/>
              <a:buFont typeface="Noto Sans Symbols"/>
              <a:buNone/>
            </a:pPr>
            <a:r>
              <a:rPr lang="en-US" sz="2000">
                <a:solidFill>
                  <a:schemeClr val="dk1"/>
                </a:solidFill>
                <a:latin typeface="Century Gothic"/>
                <a:ea typeface="Century Gothic"/>
                <a:cs typeface="Century Gothic"/>
                <a:sym typeface="Century Gothic"/>
              </a:rPr>
              <a:t>It is important that the user/respondent </a:t>
            </a:r>
            <a:r>
              <a:rPr b="1" lang="en-US" sz="2000">
                <a:solidFill>
                  <a:schemeClr val="dk1"/>
                </a:solidFill>
                <a:latin typeface="Century Gothic"/>
                <a:ea typeface="Century Gothic"/>
                <a:cs typeface="Century Gothic"/>
                <a:sym typeface="Century Gothic"/>
              </a:rPr>
              <a:t>feels comfortable </a:t>
            </a:r>
            <a:r>
              <a:rPr lang="en-US" sz="2000">
                <a:solidFill>
                  <a:schemeClr val="dk1"/>
                </a:solidFill>
                <a:latin typeface="Century Gothic"/>
                <a:ea typeface="Century Gothic"/>
                <a:cs typeface="Century Gothic"/>
                <a:sym typeface="Century Gothic"/>
              </a:rPr>
              <a:t>and that the </a:t>
            </a:r>
            <a:r>
              <a:rPr b="1" lang="en-US" sz="2000">
                <a:solidFill>
                  <a:schemeClr val="dk1"/>
                </a:solidFill>
                <a:latin typeface="Century Gothic"/>
                <a:ea typeface="Century Gothic"/>
                <a:cs typeface="Century Gothic"/>
                <a:sym typeface="Century Gothic"/>
              </a:rPr>
              <a:t>problem is simplified </a:t>
            </a:r>
            <a:r>
              <a:rPr lang="en-US" sz="2000">
                <a:solidFill>
                  <a:schemeClr val="dk1"/>
                </a:solidFill>
                <a:latin typeface="Century Gothic"/>
                <a:ea typeface="Century Gothic"/>
                <a:cs typeface="Century Gothic"/>
                <a:sym typeface="Century Gothic"/>
              </a:rPr>
              <a:t>to aid their understanding and responses.</a:t>
            </a:r>
            <a:endParaRPr b="1" i="0" sz="2000" u="none" cap="none" strike="noStrike">
              <a:solidFill>
                <a:srgbClr val="000000"/>
              </a:solidFill>
              <a:latin typeface="Century Gothic"/>
              <a:ea typeface="Century Gothic"/>
              <a:cs typeface="Century Gothic"/>
              <a:sym typeface="Century Gothic"/>
            </a:endParaRPr>
          </a:p>
          <a:p>
            <a:pPr indent="-215900" lvl="0" marL="342900" marR="0" rtl="0" algn="l">
              <a:lnSpc>
                <a:spcPct val="100000"/>
              </a:lnSpc>
              <a:spcBef>
                <a:spcPts val="1000"/>
              </a:spcBef>
              <a:spcAft>
                <a:spcPts val="0"/>
              </a:spcAft>
              <a:buClr>
                <a:srgbClr val="00C6BB"/>
              </a:buClr>
              <a:buSzPts val="2000"/>
              <a:buFont typeface="Noto Sans Symbols"/>
              <a:buNone/>
            </a:pPr>
            <a:r>
              <a:t/>
            </a:r>
            <a:endParaRPr b="0" i="0" sz="2000" u="none" cap="none" strike="noStrike">
              <a:solidFill>
                <a:srgbClr val="000000"/>
              </a:solidFill>
              <a:latin typeface="Century Gothic"/>
              <a:ea typeface="Century Gothic"/>
              <a:cs typeface="Century Gothic"/>
              <a:sym typeface="Century Gothic"/>
            </a:endParaRPr>
          </a:p>
          <a:p>
            <a:pPr indent="-215900" lvl="0" marL="342900" marR="0" rtl="0" algn="l">
              <a:lnSpc>
                <a:spcPct val="100000"/>
              </a:lnSpc>
              <a:spcBef>
                <a:spcPts val="1000"/>
              </a:spcBef>
              <a:spcAft>
                <a:spcPts val="0"/>
              </a:spcAft>
              <a:buClr>
                <a:srgbClr val="00C6BB"/>
              </a:buClr>
              <a:buSzPts val="2000"/>
              <a:buFont typeface="Noto Sans Symbols"/>
              <a:buNone/>
            </a:pPr>
            <a:r>
              <a:t/>
            </a:r>
            <a:endParaRPr b="0" i="0" sz="2000" u="none" cap="none" strike="noStrike">
              <a:solidFill>
                <a:srgbClr val="000000"/>
              </a:solidFill>
              <a:latin typeface="Century Gothic"/>
              <a:ea typeface="Century Gothic"/>
              <a:cs typeface="Century Gothic"/>
              <a:sym typeface="Century Gothic"/>
            </a:endParaRPr>
          </a:p>
          <a:p>
            <a:pPr indent="-228600" lvl="0" marL="342900" marR="0" rtl="0" algn="l">
              <a:lnSpc>
                <a:spcPct val="100000"/>
              </a:lnSpc>
              <a:spcBef>
                <a:spcPts val="960"/>
              </a:spcBef>
              <a:spcAft>
                <a:spcPts val="0"/>
              </a:spcAft>
              <a:buClr>
                <a:srgbClr val="00C6BB"/>
              </a:buClr>
              <a:buSzPts val="1800"/>
              <a:buFont typeface="Noto Sans Symbols"/>
              <a:buNone/>
            </a:pPr>
            <a:r>
              <a:t/>
            </a:r>
            <a:endParaRPr b="0" i="0" sz="1800" u="none" cap="none" strike="noStrike">
              <a:solidFill>
                <a:srgbClr val="000000"/>
              </a:solidFill>
              <a:latin typeface="Century Gothic"/>
              <a:ea typeface="Century Gothic"/>
              <a:cs typeface="Century Gothic"/>
              <a:sym typeface="Century Gothic"/>
            </a:endParaRPr>
          </a:p>
        </p:txBody>
      </p:sp>
      <p:grpSp>
        <p:nvGrpSpPr>
          <p:cNvPr id="238" name="Google Shape;238;p27"/>
          <p:cNvGrpSpPr/>
          <p:nvPr/>
        </p:nvGrpSpPr>
        <p:grpSpPr>
          <a:xfrm>
            <a:off x="504123" y="2009913"/>
            <a:ext cx="3949343" cy="4848087"/>
            <a:chOff x="487190" y="1916723"/>
            <a:chExt cx="3949343" cy="4848087"/>
          </a:xfrm>
        </p:grpSpPr>
        <p:pic>
          <p:nvPicPr>
            <p:cNvPr id="239" name="Google Shape;239;p27"/>
            <p:cNvPicPr preferRelativeResize="0"/>
            <p:nvPr/>
          </p:nvPicPr>
          <p:blipFill rotWithShape="1">
            <a:blip r:embed="rId3">
              <a:alphaModFix/>
            </a:blip>
            <a:srcRect b="0" l="0" r="0" t="0"/>
            <a:stretch/>
          </p:blipFill>
          <p:spPr>
            <a:xfrm>
              <a:off x="487190" y="1916723"/>
              <a:ext cx="3949343" cy="4848087"/>
            </a:xfrm>
            <a:prstGeom prst="rect">
              <a:avLst/>
            </a:prstGeom>
            <a:noFill/>
            <a:ln>
              <a:noFill/>
            </a:ln>
          </p:spPr>
        </p:pic>
        <p:sp>
          <p:nvSpPr>
            <p:cNvPr id="240" name="Google Shape;240;p27"/>
            <p:cNvSpPr txBox="1"/>
            <p:nvPr/>
          </p:nvSpPr>
          <p:spPr>
            <a:xfrm>
              <a:off x="493718" y="6426256"/>
              <a:ext cx="3942815" cy="3385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Photo Credit: IDEO.org</a:t>
              </a:r>
              <a:endParaRPr i="1" sz="1600">
                <a:solidFill>
                  <a:schemeClr val="dk1"/>
                </a:solidFill>
                <a:latin typeface="Century Gothic"/>
                <a:ea typeface="Century Gothic"/>
                <a:cs typeface="Century Gothic"/>
                <a:sym typeface="Century Gothic"/>
              </a:endParaRPr>
            </a:p>
          </p:txBody>
        </p:sp>
      </p:grpSp>
      <p:sp>
        <p:nvSpPr>
          <p:cNvPr id="241" name="Google Shape;241;p2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sp>
        <p:nvSpPr>
          <p:cNvPr id="246" name="Google Shape;246;p2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4000"/>
              <a:buFont typeface="Century Gothic"/>
              <a:buNone/>
            </a:pPr>
            <a:r>
              <a:rPr lang="en-US"/>
              <a:t>GROUP EXERCISE (30 MINUTES)</a:t>
            </a:r>
            <a:endParaRPr/>
          </a:p>
        </p:txBody>
      </p:sp>
      <p:sp>
        <p:nvSpPr>
          <p:cNvPr id="247" name="Google Shape;247;p28"/>
          <p:cNvSpPr txBox="1"/>
          <p:nvPr>
            <p:ph idx="1" type="body"/>
          </p:nvPr>
        </p:nvSpPr>
        <p:spPr>
          <a:xfrm>
            <a:off x="207177" y="2242345"/>
            <a:ext cx="6295224" cy="4758269"/>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solidFill>
                  <a:schemeClr val="dk1"/>
                </a:solidFill>
              </a:rPr>
              <a:t>Going back to the problem you identified and prioritized </a:t>
            </a:r>
            <a:endParaRPr/>
          </a:p>
          <a:p>
            <a:pPr indent="-342900" lvl="0" marL="342900" rtl="0" algn="l">
              <a:spcBef>
                <a:spcPts val="960"/>
              </a:spcBef>
              <a:spcAft>
                <a:spcPts val="0"/>
              </a:spcAft>
              <a:buSzPts val="1800"/>
              <a:buChar char="🞆"/>
            </a:pPr>
            <a:r>
              <a:rPr b="1" lang="en-US">
                <a:solidFill>
                  <a:schemeClr val="dk1"/>
                </a:solidFill>
              </a:rPr>
              <a:t>Go round and share some experiences </a:t>
            </a:r>
            <a:r>
              <a:rPr lang="en-US">
                <a:solidFill>
                  <a:schemeClr val="dk1"/>
                </a:solidFill>
              </a:rPr>
              <a:t>you know of or may have personally experienced relating to the problem area</a:t>
            </a:r>
            <a:endParaRPr/>
          </a:p>
          <a:p>
            <a:pPr indent="-342900" lvl="0" marL="342900" rtl="0" algn="l">
              <a:spcBef>
                <a:spcPts val="960"/>
              </a:spcBef>
              <a:spcAft>
                <a:spcPts val="0"/>
              </a:spcAft>
              <a:buSzPts val="1800"/>
              <a:buChar char="🞆"/>
            </a:pPr>
            <a:r>
              <a:rPr b="1" lang="en-US">
                <a:solidFill>
                  <a:schemeClr val="dk1"/>
                </a:solidFill>
              </a:rPr>
              <a:t>For every experience shared </a:t>
            </a:r>
            <a:r>
              <a:rPr lang="en-US">
                <a:solidFill>
                  <a:schemeClr val="dk1"/>
                </a:solidFill>
              </a:rPr>
              <a:t>probe for:</a:t>
            </a:r>
            <a:endParaRPr/>
          </a:p>
          <a:p>
            <a:pPr indent="-342900" lvl="1" marL="800100" rtl="0" algn="l">
              <a:spcBef>
                <a:spcPts val="960"/>
              </a:spcBef>
              <a:spcAft>
                <a:spcPts val="0"/>
              </a:spcAft>
              <a:buSzPts val="1800"/>
              <a:buFont typeface="Century Gothic"/>
              <a:buAutoNum type="arabicPeriod"/>
            </a:pPr>
            <a:r>
              <a:rPr lang="en-US" sz="1800">
                <a:solidFill>
                  <a:schemeClr val="dk1"/>
                </a:solidFill>
              </a:rPr>
              <a:t>How it happened? (What led to it occurring)</a:t>
            </a:r>
            <a:endParaRPr/>
          </a:p>
          <a:p>
            <a:pPr indent="-342900" lvl="1" marL="800100" rtl="0" algn="l">
              <a:spcBef>
                <a:spcPts val="960"/>
              </a:spcBef>
              <a:spcAft>
                <a:spcPts val="0"/>
              </a:spcAft>
              <a:buSzPts val="1800"/>
              <a:buFont typeface="Century Gothic"/>
              <a:buAutoNum type="arabicPeriod"/>
            </a:pPr>
            <a:r>
              <a:rPr lang="en-US" sz="1800">
                <a:solidFill>
                  <a:schemeClr val="dk1"/>
                </a:solidFill>
              </a:rPr>
              <a:t>Who it happened to? (The demographic of persons)</a:t>
            </a:r>
            <a:endParaRPr/>
          </a:p>
          <a:p>
            <a:pPr indent="-342900" lvl="1" marL="800100" rtl="0" algn="l">
              <a:spcBef>
                <a:spcPts val="960"/>
              </a:spcBef>
              <a:spcAft>
                <a:spcPts val="0"/>
              </a:spcAft>
              <a:buSzPts val="1800"/>
              <a:buFont typeface="Century Gothic"/>
              <a:buAutoNum type="arabicPeriod"/>
            </a:pPr>
            <a:r>
              <a:rPr lang="en-US" sz="1800">
                <a:solidFill>
                  <a:schemeClr val="dk1"/>
                </a:solidFill>
              </a:rPr>
              <a:t>Why? Why? Why?</a:t>
            </a:r>
            <a:endParaRPr/>
          </a:p>
          <a:p>
            <a:pPr indent="-342900" lvl="0" marL="342900" rtl="0" algn="l">
              <a:spcBef>
                <a:spcPts val="960"/>
              </a:spcBef>
              <a:spcAft>
                <a:spcPts val="0"/>
              </a:spcAft>
              <a:buSzPts val="1800"/>
              <a:buChar char="🞆"/>
            </a:pPr>
            <a:r>
              <a:rPr lang="en-US">
                <a:solidFill>
                  <a:schemeClr val="dk1"/>
                </a:solidFill>
              </a:rPr>
              <a:t>Try to be as specific as possible</a:t>
            </a:r>
            <a:endParaRPr/>
          </a:p>
          <a:p>
            <a:pPr indent="-342900" lvl="0" marL="342900" rtl="0" algn="l">
              <a:spcBef>
                <a:spcPts val="960"/>
              </a:spcBef>
              <a:spcAft>
                <a:spcPts val="0"/>
              </a:spcAft>
              <a:buSzPts val="1800"/>
              <a:buChar char="🞆"/>
            </a:pPr>
            <a:r>
              <a:rPr lang="en-US">
                <a:solidFill>
                  <a:schemeClr val="dk1"/>
                </a:solidFill>
              </a:rPr>
              <a:t>Note down your insights on the grid</a:t>
            </a:r>
            <a:endParaRPr sz="1800">
              <a:solidFill>
                <a:schemeClr val="dk1"/>
              </a:solidFill>
            </a:endParaRPr>
          </a:p>
        </p:txBody>
      </p:sp>
      <p:pic>
        <p:nvPicPr>
          <p:cNvPr id="248" name="Google Shape;248;p28"/>
          <p:cNvPicPr preferRelativeResize="0"/>
          <p:nvPr/>
        </p:nvPicPr>
        <p:blipFill rotWithShape="1">
          <a:blip r:embed="rId3">
            <a:alphaModFix/>
          </a:blip>
          <a:srcRect b="0" l="0" r="0" t="0"/>
          <a:stretch/>
        </p:blipFill>
        <p:spPr>
          <a:xfrm>
            <a:off x="9461758" y="0"/>
            <a:ext cx="1920240" cy="1920240"/>
          </a:xfrm>
          <a:prstGeom prst="rect">
            <a:avLst/>
          </a:prstGeom>
          <a:noFill/>
          <a:ln>
            <a:noFill/>
          </a:ln>
        </p:spPr>
      </p:pic>
      <p:grpSp>
        <p:nvGrpSpPr>
          <p:cNvPr id="249" name="Google Shape;249;p28"/>
          <p:cNvGrpSpPr/>
          <p:nvPr/>
        </p:nvGrpSpPr>
        <p:grpSpPr>
          <a:xfrm>
            <a:off x="6684690" y="1961912"/>
            <a:ext cx="5507310" cy="4879155"/>
            <a:chOff x="6684690" y="1961912"/>
            <a:chExt cx="5507310" cy="4879155"/>
          </a:xfrm>
        </p:grpSpPr>
        <p:grpSp>
          <p:nvGrpSpPr>
            <p:cNvPr id="250" name="Google Shape;250;p28"/>
            <p:cNvGrpSpPr/>
            <p:nvPr/>
          </p:nvGrpSpPr>
          <p:grpSpPr>
            <a:xfrm>
              <a:off x="6730999" y="2472267"/>
              <a:ext cx="5460999" cy="4368800"/>
              <a:chOff x="6730999" y="2472267"/>
              <a:chExt cx="5460999" cy="4368800"/>
            </a:xfrm>
          </p:grpSpPr>
          <p:cxnSp>
            <p:nvCxnSpPr>
              <p:cNvPr id="251" name="Google Shape;251;p28"/>
              <p:cNvCxnSpPr/>
              <p:nvPr/>
            </p:nvCxnSpPr>
            <p:spPr>
              <a:xfrm>
                <a:off x="9546424" y="2472267"/>
                <a:ext cx="0" cy="4368800"/>
              </a:xfrm>
              <a:prstGeom prst="straightConnector1">
                <a:avLst/>
              </a:prstGeom>
              <a:noFill/>
              <a:ln cap="flat" cmpd="sng" w="57150">
                <a:solidFill>
                  <a:schemeClr val="accent1"/>
                </a:solidFill>
                <a:prstDash val="solid"/>
                <a:round/>
                <a:headEnd len="sm" w="sm" type="none"/>
                <a:tailEnd len="sm" w="sm" type="none"/>
              </a:ln>
            </p:spPr>
          </p:cxnSp>
          <p:cxnSp>
            <p:nvCxnSpPr>
              <p:cNvPr id="252" name="Google Shape;252;p28"/>
              <p:cNvCxnSpPr/>
              <p:nvPr/>
            </p:nvCxnSpPr>
            <p:spPr>
              <a:xfrm rot="10800000">
                <a:off x="6730999" y="4419600"/>
                <a:ext cx="5418667" cy="0"/>
              </a:xfrm>
              <a:prstGeom prst="straightConnector1">
                <a:avLst/>
              </a:prstGeom>
              <a:noFill/>
              <a:ln cap="flat" cmpd="sng" w="57150">
                <a:solidFill>
                  <a:schemeClr val="accent1"/>
                </a:solidFill>
                <a:prstDash val="solid"/>
                <a:round/>
                <a:headEnd len="sm" w="sm" type="none"/>
                <a:tailEnd len="sm" w="sm" type="none"/>
              </a:ln>
            </p:spPr>
          </p:cxnSp>
          <p:sp>
            <p:nvSpPr>
              <p:cNvPr id="253" name="Google Shape;253;p28"/>
              <p:cNvSpPr txBox="1"/>
              <p:nvPr/>
            </p:nvSpPr>
            <p:spPr>
              <a:xfrm>
                <a:off x="6773333" y="3168902"/>
                <a:ext cx="2688425" cy="104644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Who?</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Who was affected by the problem?</a:t>
                </a:r>
                <a:endParaRPr/>
              </a:p>
              <a:p>
                <a:pPr indent="0" lvl="0" marL="0" marR="0" rtl="0" algn="ctr">
                  <a:spcBef>
                    <a:spcPts val="0"/>
                  </a:spcBef>
                  <a:spcAft>
                    <a:spcPts val="0"/>
                  </a:spcAft>
                  <a:buNone/>
                </a:pPr>
                <a:r>
                  <a:rPr i="1" lang="en-US" sz="1400">
                    <a:solidFill>
                      <a:schemeClr val="dk1"/>
                    </a:solidFill>
                    <a:latin typeface="Century Gothic"/>
                    <a:ea typeface="Century Gothic"/>
                    <a:cs typeface="Century Gothic"/>
                    <a:sym typeface="Century Gothic"/>
                  </a:rPr>
                  <a:t>Age, sex, time of day,…</a:t>
                </a:r>
                <a:endParaRPr/>
              </a:p>
            </p:txBody>
          </p:sp>
          <p:sp>
            <p:nvSpPr>
              <p:cNvPr id="254" name="Google Shape;254;p28"/>
              <p:cNvSpPr txBox="1"/>
              <p:nvPr/>
            </p:nvSpPr>
            <p:spPr>
              <a:xfrm>
                <a:off x="9631089" y="3138124"/>
                <a:ext cx="2560909"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Why?</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Unearth the underlying reasons how and why this challenge manifests</a:t>
                </a:r>
                <a:endParaRPr/>
              </a:p>
            </p:txBody>
          </p:sp>
          <p:sp>
            <p:nvSpPr>
              <p:cNvPr id="255" name="Google Shape;255;p28"/>
              <p:cNvSpPr txBox="1"/>
              <p:nvPr/>
            </p:nvSpPr>
            <p:spPr>
              <a:xfrm>
                <a:off x="9775023" y="4674659"/>
                <a:ext cx="2273043"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Quotes?</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Key quotes that stood out</a:t>
                </a:r>
                <a:endParaRPr/>
              </a:p>
            </p:txBody>
          </p:sp>
          <p:sp>
            <p:nvSpPr>
              <p:cNvPr id="256" name="Google Shape;256;p28"/>
              <p:cNvSpPr txBox="1"/>
              <p:nvPr/>
            </p:nvSpPr>
            <p:spPr>
              <a:xfrm>
                <a:off x="6879424" y="4621480"/>
                <a:ext cx="2560909"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Century Gothic"/>
                    <a:ea typeface="Century Gothic"/>
                    <a:cs typeface="Century Gothic"/>
                    <a:sym typeface="Century Gothic"/>
                  </a:rPr>
                  <a:t>What?</a:t>
                </a:r>
                <a:endParaRPr/>
              </a:p>
              <a:p>
                <a:pPr indent="0" lvl="0" marL="0" marR="0" rtl="0" algn="ctr">
                  <a:spcBef>
                    <a:spcPts val="0"/>
                  </a:spcBef>
                  <a:spcAft>
                    <a:spcPts val="0"/>
                  </a:spcAft>
                  <a:buNone/>
                </a:pPr>
                <a:r>
                  <a:rPr lang="en-US" sz="1600">
                    <a:solidFill>
                      <a:schemeClr val="dk1"/>
                    </a:solidFill>
                    <a:latin typeface="Century Gothic"/>
                    <a:ea typeface="Century Gothic"/>
                    <a:cs typeface="Century Gothic"/>
                    <a:sym typeface="Century Gothic"/>
                  </a:rPr>
                  <a:t>What solutions exist and why do/don’t they work?</a:t>
                </a:r>
                <a:endParaRPr/>
              </a:p>
            </p:txBody>
          </p:sp>
        </p:grpSp>
        <p:sp>
          <p:nvSpPr>
            <p:cNvPr id="257" name="Google Shape;257;p28"/>
            <p:cNvSpPr txBox="1"/>
            <p:nvPr/>
          </p:nvSpPr>
          <p:spPr>
            <a:xfrm>
              <a:off x="6684690" y="1961912"/>
              <a:ext cx="550731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800">
                  <a:solidFill>
                    <a:schemeClr val="dk1"/>
                  </a:solidFill>
                  <a:latin typeface="Century Gothic"/>
                  <a:ea typeface="Century Gothic"/>
                  <a:cs typeface="Century Gothic"/>
                  <a:sym typeface="Century Gothic"/>
                </a:rPr>
                <a:t>Design Challenge: ___________________________</a:t>
              </a:r>
              <a:endParaRPr/>
            </a:p>
          </p:txBody>
        </p:sp>
      </p:grpSp>
      <p:sp>
        <p:nvSpPr>
          <p:cNvPr id="258" name="Google Shape;258;p2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pic>
        <p:nvPicPr>
          <p:cNvPr id="263" name="Google Shape;263;p29"/>
          <p:cNvPicPr preferRelativeResize="0"/>
          <p:nvPr/>
        </p:nvPicPr>
        <p:blipFill rotWithShape="1">
          <a:blip r:embed="rId3">
            <a:alphaModFix/>
          </a:blip>
          <a:srcRect b="0" l="0" r="0" t="0"/>
          <a:stretch/>
        </p:blipFill>
        <p:spPr>
          <a:xfrm>
            <a:off x="4183578" y="1516578"/>
            <a:ext cx="5174178" cy="5174178"/>
          </a:xfrm>
          <a:prstGeom prst="rect">
            <a:avLst/>
          </a:prstGeom>
          <a:noFill/>
          <a:ln>
            <a:noFill/>
          </a:ln>
        </p:spPr>
      </p:pic>
      <p:sp>
        <p:nvSpPr>
          <p:cNvPr id="264" name="Google Shape;264;p2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8" name="Shape 268"/>
        <p:cNvGrpSpPr/>
        <p:nvPr/>
      </p:nvGrpSpPr>
      <p:grpSpPr>
        <a:xfrm>
          <a:off x="0" y="0"/>
          <a:ext cx="0" cy="0"/>
          <a:chOff x="0" y="0"/>
          <a:chExt cx="0" cy="0"/>
        </a:xfrm>
      </p:grpSpPr>
      <p:sp>
        <p:nvSpPr>
          <p:cNvPr id="269" name="Google Shape;269;p3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2. PROBLEM FRAMING</a:t>
            </a:r>
            <a:endParaRPr/>
          </a:p>
        </p:txBody>
      </p:sp>
      <p:sp>
        <p:nvSpPr>
          <p:cNvPr id="270" name="Google Shape;270;p30"/>
          <p:cNvSpPr txBox="1"/>
          <p:nvPr/>
        </p:nvSpPr>
        <p:spPr>
          <a:xfrm>
            <a:off x="152401" y="1934308"/>
            <a:ext cx="6418384" cy="492369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rgbClr val="00C6BB"/>
              </a:buClr>
              <a:buSzPts val="2000"/>
              <a:buFont typeface="Noto Sans Symbols"/>
              <a:buNone/>
            </a:pPr>
            <a:r>
              <a:rPr lang="en-US" sz="2000">
                <a:solidFill>
                  <a:srgbClr val="000000"/>
                </a:solidFill>
                <a:latin typeface="Century Gothic"/>
                <a:ea typeface="Century Gothic"/>
                <a:cs typeface="Century Gothic"/>
                <a:sym typeface="Century Gothic"/>
              </a:rPr>
              <a:t>The objective here is to craft these into </a:t>
            </a:r>
            <a:r>
              <a:rPr b="1" lang="en-US" sz="2000">
                <a:solidFill>
                  <a:srgbClr val="000000"/>
                </a:solidFill>
                <a:latin typeface="Century Gothic"/>
                <a:ea typeface="Century Gothic"/>
                <a:cs typeface="Century Gothic"/>
                <a:sym typeface="Century Gothic"/>
              </a:rPr>
              <a:t>a meaningful </a:t>
            </a:r>
            <a:r>
              <a:rPr lang="en-US" sz="2000">
                <a:solidFill>
                  <a:srgbClr val="000000"/>
                </a:solidFill>
                <a:latin typeface="Century Gothic"/>
                <a:ea typeface="Century Gothic"/>
                <a:cs typeface="Century Gothic"/>
                <a:sym typeface="Century Gothic"/>
              </a:rPr>
              <a:t>&amp; </a:t>
            </a:r>
            <a:r>
              <a:rPr b="1" lang="en-US" sz="2000">
                <a:solidFill>
                  <a:srgbClr val="000000"/>
                </a:solidFill>
                <a:latin typeface="Century Gothic"/>
                <a:ea typeface="Century Gothic"/>
                <a:cs typeface="Century Gothic"/>
                <a:sym typeface="Century Gothic"/>
              </a:rPr>
              <a:t>actionable</a:t>
            </a:r>
            <a:r>
              <a:rPr lang="en-US" sz="2000">
                <a:solidFill>
                  <a:srgbClr val="000000"/>
                </a:solidFill>
                <a:latin typeface="Century Gothic"/>
                <a:ea typeface="Century Gothic"/>
                <a:cs typeface="Century Gothic"/>
                <a:sym typeface="Century Gothic"/>
              </a:rPr>
              <a:t> problem statement</a:t>
            </a:r>
            <a:endParaRPr/>
          </a:p>
          <a:p>
            <a:pPr indent="0" lvl="0" marL="0" marR="0" rtl="0" algn="l">
              <a:spcBef>
                <a:spcPts val="1000"/>
              </a:spcBef>
              <a:spcAft>
                <a:spcPts val="0"/>
              </a:spcAft>
              <a:buClr>
                <a:srgbClr val="00C6BB"/>
              </a:buClr>
              <a:buSzPts val="2000"/>
              <a:buFont typeface="Noto Sans Symbols"/>
              <a:buNone/>
            </a:pPr>
            <a:r>
              <a:rPr lang="en-US" sz="2000">
                <a:solidFill>
                  <a:srgbClr val="000000"/>
                </a:solidFill>
                <a:latin typeface="Century Gothic"/>
                <a:ea typeface="Century Gothic"/>
                <a:cs typeface="Century Gothic"/>
                <a:sym typeface="Century Gothic"/>
              </a:rPr>
              <a:t>We do this by:</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Focusing on what stood out as we spoke and observed the people</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Identifying </a:t>
            </a:r>
            <a:r>
              <a:rPr b="1" lang="en-US" sz="2000">
                <a:solidFill>
                  <a:srgbClr val="000000"/>
                </a:solidFill>
                <a:latin typeface="Century Gothic"/>
                <a:ea typeface="Century Gothic"/>
                <a:cs typeface="Century Gothic"/>
                <a:sym typeface="Century Gothic"/>
              </a:rPr>
              <a:t>meaningful patterns </a:t>
            </a:r>
            <a:r>
              <a:rPr lang="en-US" sz="2000">
                <a:solidFill>
                  <a:srgbClr val="000000"/>
                </a:solidFill>
                <a:latin typeface="Century Gothic"/>
                <a:ea typeface="Century Gothic"/>
                <a:cs typeface="Century Gothic"/>
                <a:sym typeface="Century Gothic"/>
              </a:rPr>
              <a:t>and</a:t>
            </a:r>
            <a:r>
              <a:rPr b="1" lang="en-US" sz="2000">
                <a:solidFill>
                  <a:srgbClr val="000000"/>
                </a:solidFill>
                <a:latin typeface="Century Gothic"/>
                <a:ea typeface="Century Gothic"/>
                <a:cs typeface="Century Gothic"/>
                <a:sym typeface="Century Gothic"/>
              </a:rPr>
              <a:t> relationships</a:t>
            </a:r>
            <a:endParaRPr sz="2000">
              <a:solidFill>
                <a:srgbClr val="000000"/>
              </a:solidFill>
              <a:latin typeface="Century Gothic"/>
              <a:ea typeface="Century Gothic"/>
              <a:cs typeface="Century Gothic"/>
              <a:sym typeface="Century Gothic"/>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Synthesizing and select the most important and consistently expressed set of NEEDS </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Express the insights  developed through synthesis</a:t>
            </a:r>
            <a:endParaRPr/>
          </a:p>
        </p:txBody>
      </p:sp>
      <p:pic>
        <p:nvPicPr>
          <p:cNvPr id="271" name="Google Shape;271;p30"/>
          <p:cNvPicPr preferRelativeResize="0"/>
          <p:nvPr/>
        </p:nvPicPr>
        <p:blipFill rotWithShape="1">
          <a:blip r:embed="rId3">
            <a:alphaModFix/>
          </a:blip>
          <a:srcRect b="0" l="0" r="0" t="0"/>
          <a:stretch/>
        </p:blipFill>
        <p:spPr>
          <a:xfrm>
            <a:off x="6499057" y="2018973"/>
            <a:ext cx="5608278" cy="4707468"/>
          </a:xfrm>
          <a:prstGeom prst="rect">
            <a:avLst/>
          </a:prstGeom>
          <a:noFill/>
          <a:ln>
            <a:noFill/>
          </a:ln>
        </p:spPr>
      </p:pic>
      <p:sp>
        <p:nvSpPr>
          <p:cNvPr id="272" name="Google Shape;272;p3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3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4000"/>
              <a:buFont typeface="Century Gothic"/>
              <a:buNone/>
            </a:pPr>
            <a:r>
              <a:rPr lang="en-US"/>
              <a:t>GROUP EXERCISE (30 MINUTES)</a:t>
            </a:r>
            <a:endParaRPr/>
          </a:p>
        </p:txBody>
      </p:sp>
      <p:sp>
        <p:nvSpPr>
          <p:cNvPr id="278" name="Google Shape;278;p31"/>
          <p:cNvSpPr txBox="1"/>
          <p:nvPr>
            <p:ph idx="1" type="body"/>
          </p:nvPr>
        </p:nvSpPr>
        <p:spPr>
          <a:xfrm>
            <a:off x="317756" y="2295525"/>
            <a:ext cx="6180668" cy="4562475"/>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solidFill>
                  <a:schemeClr val="dk1"/>
                </a:solidFill>
              </a:rPr>
              <a:t>Go back to the grid you developed in the last exercise</a:t>
            </a:r>
            <a:endParaRPr/>
          </a:p>
          <a:p>
            <a:pPr indent="0" lvl="0" marL="0" rtl="0" algn="l">
              <a:spcBef>
                <a:spcPts val="960"/>
              </a:spcBef>
              <a:spcAft>
                <a:spcPts val="0"/>
              </a:spcAft>
              <a:buSzPts val="1800"/>
              <a:buNone/>
            </a:pPr>
            <a:r>
              <a:rPr lang="en-US">
                <a:solidFill>
                  <a:schemeClr val="dk1"/>
                </a:solidFill>
              </a:rPr>
              <a:t>First (20 minutes)</a:t>
            </a:r>
            <a:endParaRPr/>
          </a:p>
          <a:p>
            <a:pPr indent="-342900" lvl="0" marL="342900" rtl="0" algn="l">
              <a:spcBef>
                <a:spcPts val="960"/>
              </a:spcBef>
              <a:spcAft>
                <a:spcPts val="0"/>
              </a:spcAft>
              <a:buSzPts val="1800"/>
              <a:buChar char="🞆"/>
            </a:pPr>
            <a:r>
              <a:rPr lang="en-US">
                <a:solidFill>
                  <a:schemeClr val="dk1"/>
                </a:solidFill>
              </a:rPr>
              <a:t>Cluster the insights shared into themes</a:t>
            </a:r>
            <a:endParaRPr/>
          </a:p>
          <a:p>
            <a:pPr indent="-342900" lvl="0" marL="342900" rtl="0" algn="l">
              <a:spcBef>
                <a:spcPts val="960"/>
              </a:spcBef>
              <a:spcAft>
                <a:spcPts val="0"/>
              </a:spcAft>
              <a:buSzPts val="1800"/>
              <a:buChar char="🞆"/>
            </a:pPr>
            <a:r>
              <a:rPr lang="en-US">
                <a:solidFill>
                  <a:schemeClr val="dk1"/>
                </a:solidFill>
              </a:rPr>
              <a:t>Select the top three most important themes</a:t>
            </a:r>
            <a:endParaRPr/>
          </a:p>
          <a:p>
            <a:pPr indent="-342900" lvl="0" marL="342900" rtl="0" algn="l">
              <a:spcBef>
                <a:spcPts val="960"/>
              </a:spcBef>
              <a:spcAft>
                <a:spcPts val="0"/>
              </a:spcAft>
              <a:buSzPts val="1800"/>
              <a:buChar char="🞆"/>
            </a:pPr>
            <a:r>
              <a:rPr lang="en-US">
                <a:solidFill>
                  <a:schemeClr val="dk1"/>
                </a:solidFill>
              </a:rPr>
              <a:t>Bullet 3 of the most important key insights shared under each theme</a:t>
            </a:r>
            <a:endParaRPr/>
          </a:p>
          <a:p>
            <a:pPr indent="0" lvl="0" marL="0" rtl="0" algn="l">
              <a:spcBef>
                <a:spcPts val="960"/>
              </a:spcBef>
              <a:spcAft>
                <a:spcPts val="0"/>
              </a:spcAft>
              <a:buSzPts val="1800"/>
              <a:buNone/>
            </a:pPr>
            <a:r>
              <a:t/>
            </a:r>
            <a:endParaRPr>
              <a:solidFill>
                <a:schemeClr val="dk1"/>
              </a:solidFill>
            </a:endParaRPr>
          </a:p>
          <a:p>
            <a:pPr indent="0" lvl="0" marL="0" rtl="0" algn="l">
              <a:spcBef>
                <a:spcPts val="960"/>
              </a:spcBef>
              <a:spcAft>
                <a:spcPts val="0"/>
              </a:spcAft>
              <a:buSzPts val="1800"/>
              <a:buNone/>
            </a:pPr>
            <a:r>
              <a:rPr lang="en-US">
                <a:solidFill>
                  <a:schemeClr val="dk1"/>
                </a:solidFill>
              </a:rPr>
              <a:t>Next (10 minutes)</a:t>
            </a:r>
            <a:endParaRPr/>
          </a:p>
          <a:p>
            <a:pPr indent="-342900" lvl="0" marL="342900" rtl="0" algn="l">
              <a:spcBef>
                <a:spcPts val="960"/>
              </a:spcBef>
              <a:spcAft>
                <a:spcPts val="0"/>
              </a:spcAft>
              <a:buSzPts val="1800"/>
              <a:buChar char="🞆"/>
            </a:pPr>
            <a:r>
              <a:rPr lang="en-US">
                <a:solidFill>
                  <a:schemeClr val="dk1"/>
                </a:solidFill>
              </a:rPr>
              <a:t>Turn the insights under each theme into a </a:t>
            </a:r>
            <a:r>
              <a:rPr b="1" lang="en-US">
                <a:solidFill>
                  <a:schemeClr val="dk1"/>
                </a:solidFill>
              </a:rPr>
              <a:t>‘How might we…?’ </a:t>
            </a:r>
            <a:r>
              <a:rPr lang="en-US">
                <a:solidFill>
                  <a:schemeClr val="dk1"/>
                </a:solidFill>
              </a:rPr>
              <a:t>statement</a:t>
            </a:r>
            <a:endParaRPr/>
          </a:p>
        </p:txBody>
      </p:sp>
      <p:pic>
        <p:nvPicPr>
          <p:cNvPr id="279" name="Google Shape;279;p31"/>
          <p:cNvPicPr preferRelativeResize="0"/>
          <p:nvPr/>
        </p:nvPicPr>
        <p:blipFill rotWithShape="1">
          <a:blip r:embed="rId3">
            <a:alphaModFix/>
          </a:blip>
          <a:srcRect b="0" l="0" r="0" t="0"/>
          <a:stretch/>
        </p:blipFill>
        <p:spPr>
          <a:xfrm>
            <a:off x="9920944" y="-15812"/>
            <a:ext cx="1981200" cy="2066282"/>
          </a:xfrm>
          <a:prstGeom prst="rect">
            <a:avLst/>
          </a:prstGeom>
          <a:noFill/>
          <a:ln>
            <a:noFill/>
          </a:ln>
        </p:spPr>
      </p:pic>
      <p:pic>
        <p:nvPicPr>
          <p:cNvPr id="280" name="Google Shape;280;p31"/>
          <p:cNvPicPr preferRelativeResize="0"/>
          <p:nvPr/>
        </p:nvPicPr>
        <p:blipFill rotWithShape="1">
          <a:blip r:embed="rId4">
            <a:alphaModFix/>
          </a:blip>
          <a:srcRect b="0" l="0" r="0" t="0"/>
          <a:stretch/>
        </p:blipFill>
        <p:spPr>
          <a:xfrm>
            <a:off x="7715523" y="1880638"/>
            <a:ext cx="4051154" cy="4977362"/>
          </a:xfrm>
          <a:prstGeom prst="rect">
            <a:avLst/>
          </a:prstGeom>
          <a:noFill/>
          <a:ln>
            <a:noFill/>
          </a:ln>
        </p:spPr>
      </p:pic>
      <p:sp>
        <p:nvSpPr>
          <p:cNvPr id="281" name="Google Shape;281;p31"/>
          <p:cNvSpPr txBox="1"/>
          <p:nvPr/>
        </p:nvSpPr>
        <p:spPr>
          <a:xfrm>
            <a:off x="7715523" y="6519446"/>
            <a:ext cx="4051154" cy="3385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Source: IDEO.org</a:t>
            </a:r>
            <a:endParaRPr i="1" sz="1600">
              <a:solidFill>
                <a:schemeClr val="dk1"/>
              </a:solidFill>
              <a:latin typeface="Century Gothic"/>
              <a:ea typeface="Century Gothic"/>
              <a:cs typeface="Century Gothic"/>
              <a:sym typeface="Century Gothic"/>
            </a:endParaRPr>
          </a:p>
        </p:txBody>
      </p:sp>
      <p:sp>
        <p:nvSpPr>
          <p:cNvPr id="282" name="Google Shape;282;p3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3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3. STRUCTURED BRAINSTORMING </a:t>
            </a:r>
            <a:endParaRPr/>
          </a:p>
        </p:txBody>
      </p:sp>
      <p:sp>
        <p:nvSpPr>
          <p:cNvPr id="288" name="Google Shape;288;p32"/>
          <p:cNvSpPr txBox="1"/>
          <p:nvPr/>
        </p:nvSpPr>
        <p:spPr>
          <a:xfrm>
            <a:off x="5773616" y="1748041"/>
            <a:ext cx="6418384" cy="5109959"/>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rgbClr val="00C6BB"/>
              </a:buClr>
              <a:buSzPts val="2000"/>
              <a:buFont typeface="Noto Sans Symbols"/>
              <a:buChar char="🞆"/>
            </a:pPr>
            <a:r>
              <a:rPr lang="en-US" sz="2000">
                <a:solidFill>
                  <a:schemeClr val="dk1"/>
                </a:solidFill>
                <a:latin typeface="Century Gothic"/>
                <a:ea typeface="Century Gothic"/>
                <a:cs typeface="Century Gothic"/>
                <a:sym typeface="Century Gothic"/>
              </a:rPr>
              <a:t>We shall focus on generating solutions to address our challenges – its not about coming up with the right idea, its about generating the </a:t>
            </a:r>
            <a:r>
              <a:rPr b="1" lang="en-US" sz="2000">
                <a:solidFill>
                  <a:schemeClr val="dk1"/>
                </a:solidFill>
                <a:latin typeface="Century Gothic"/>
                <a:ea typeface="Century Gothic"/>
                <a:cs typeface="Century Gothic"/>
                <a:sym typeface="Century Gothic"/>
              </a:rPr>
              <a:t>broadest range of possibilities</a:t>
            </a:r>
            <a:r>
              <a:rPr lang="en-US" sz="2000">
                <a:solidFill>
                  <a:schemeClr val="dk1"/>
                </a:solidFill>
                <a:latin typeface="Century Gothic"/>
                <a:ea typeface="Century Gothic"/>
                <a:cs typeface="Century Gothic"/>
                <a:sym typeface="Century Gothic"/>
              </a:rPr>
              <a:t>.</a:t>
            </a:r>
            <a:endParaRPr/>
          </a:p>
          <a:p>
            <a:pPr indent="-342900" lvl="0" marL="342900" marR="0" rtl="0" algn="l">
              <a:spcBef>
                <a:spcPts val="1000"/>
              </a:spcBef>
              <a:spcAft>
                <a:spcPts val="0"/>
              </a:spcAft>
              <a:buClr>
                <a:srgbClr val="00C6BB"/>
              </a:buClr>
              <a:buSzPts val="2000"/>
              <a:buFont typeface="Noto Sans Symbols"/>
              <a:buChar char="🞆"/>
            </a:pPr>
            <a:r>
              <a:rPr b="1" lang="en-US" sz="2000">
                <a:solidFill>
                  <a:schemeClr val="dk1"/>
                </a:solidFill>
                <a:latin typeface="Century Gothic"/>
                <a:ea typeface="Century Gothic"/>
                <a:cs typeface="Century Gothic"/>
                <a:sym typeface="Century Gothic"/>
              </a:rPr>
              <a:t>Multi-disciplinary teams are </a:t>
            </a:r>
            <a:r>
              <a:rPr b="1" lang="en-US" sz="2000" u="sng">
                <a:solidFill>
                  <a:schemeClr val="dk1"/>
                </a:solidFill>
                <a:latin typeface="Century Gothic"/>
                <a:ea typeface="Century Gothic"/>
                <a:cs typeface="Century Gothic"/>
                <a:sym typeface="Century Gothic"/>
              </a:rPr>
              <a:t>KEY</a:t>
            </a:r>
            <a:endParaRPr sz="2000" u="sng">
              <a:solidFill>
                <a:schemeClr val="dk1"/>
              </a:solidFill>
              <a:latin typeface="Century Gothic"/>
              <a:ea typeface="Century Gothic"/>
              <a:cs typeface="Century Gothic"/>
              <a:sym typeface="Century Gothic"/>
            </a:endParaRPr>
          </a:p>
          <a:p>
            <a:pPr indent="-342900" lvl="0" marL="342900" marR="0" rtl="0" algn="l">
              <a:spcBef>
                <a:spcPts val="1000"/>
              </a:spcBef>
              <a:spcAft>
                <a:spcPts val="0"/>
              </a:spcAft>
              <a:buClr>
                <a:srgbClr val="00C6BB"/>
              </a:buClr>
              <a:buSzPts val="2000"/>
              <a:buFont typeface="Noto Sans Symbols"/>
              <a:buChar char="🞆"/>
            </a:pPr>
            <a:r>
              <a:rPr lang="en-US" sz="2000">
                <a:solidFill>
                  <a:schemeClr val="dk1"/>
                </a:solidFill>
                <a:latin typeface="Century Gothic"/>
                <a:ea typeface="Century Gothic"/>
                <a:cs typeface="Century Gothic"/>
                <a:sym typeface="Century Gothic"/>
              </a:rPr>
              <a:t>The rules for structured brainstorming :</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Defer judgement</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Encourage wild Ideas</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Build on the ideas of others</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Stay focused on the topic</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One conversation at a time</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Be visual</a:t>
            </a:r>
            <a:endParaRPr/>
          </a:p>
          <a:p>
            <a:pPr indent="-342900" lvl="1" marL="800100" marR="0" rtl="0" algn="l">
              <a:spcBef>
                <a:spcPts val="960"/>
              </a:spcBef>
              <a:spcAft>
                <a:spcPts val="0"/>
              </a:spcAft>
              <a:buClr>
                <a:srgbClr val="00C6BB"/>
              </a:buClr>
              <a:buSzPts val="1800"/>
              <a:buFont typeface="Century Gothic"/>
              <a:buAutoNum type="arabicPeriod"/>
            </a:pPr>
            <a:r>
              <a:rPr b="0" i="0" lang="en-US" sz="1800" u="none" cap="none" strike="noStrike">
                <a:solidFill>
                  <a:schemeClr val="dk1"/>
                </a:solidFill>
                <a:latin typeface="Century Gothic"/>
                <a:ea typeface="Century Gothic"/>
                <a:cs typeface="Century Gothic"/>
                <a:sym typeface="Century Gothic"/>
              </a:rPr>
              <a:t>Go for quantity</a:t>
            </a:r>
            <a:endParaRPr b="1" i="0" sz="2000" u="none" cap="none" strike="noStrike">
              <a:solidFill>
                <a:schemeClr val="lt1"/>
              </a:solidFill>
              <a:latin typeface="Century Gothic"/>
              <a:ea typeface="Century Gothic"/>
              <a:cs typeface="Century Gothic"/>
              <a:sym typeface="Century Gothic"/>
            </a:endParaRPr>
          </a:p>
        </p:txBody>
      </p:sp>
      <p:sp>
        <p:nvSpPr>
          <p:cNvPr id="289" name="Google Shape;289;p32"/>
          <p:cNvSpPr txBox="1"/>
          <p:nvPr/>
        </p:nvSpPr>
        <p:spPr>
          <a:xfrm>
            <a:off x="0" y="5934670"/>
            <a:ext cx="5773616" cy="923330"/>
          </a:xfrm>
          <a:prstGeom prst="rect">
            <a:avLst/>
          </a:prstGeom>
          <a:solidFill>
            <a:schemeClr val="accent1"/>
          </a:solidFill>
          <a:ln cap="rnd" cmpd="sng" w="15875">
            <a:solidFill>
              <a:srgbClr val="00908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lt1"/>
                </a:solidFill>
                <a:latin typeface="Century Gothic"/>
                <a:ea typeface="Century Gothic"/>
                <a:cs typeface="Century Gothic"/>
                <a:sym typeface="Century Gothic"/>
              </a:rPr>
              <a:t>“The best way to get a good idea is to generate lots of ideas.” </a:t>
            </a:r>
            <a:r>
              <a:rPr lang="en-US" sz="1800">
                <a:solidFill>
                  <a:schemeClr val="lt1"/>
                </a:solidFill>
                <a:latin typeface="Century Gothic"/>
                <a:ea typeface="Century Gothic"/>
                <a:cs typeface="Century Gothic"/>
                <a:sym typeface="Century Gothic"/>
              </a:rPr>
              <a:t>~ Linus Pauling, Nobel Prize Chemistry (1954)</a:t>
            </a:r>
            <a:endParaRPr/>
          </a:p>
        </p:txBody>
      </p:sp>
      <p:pic>
        <p:nvPicPr>
          <p:cNvPr id="290" name="Google Shape;290;p32"/>
          <p:cNvPicPr preferRelativeResize="0"/>
          <p:nvPr>
            <p:ph idx="1" type="body"/>
          </p:nvPr>
        </p:nvPicPr>
        <p:blipFill rotWithShape="1">
          <a:blip r:embed="rId3">
            <a:alphaModFix/>
          </a:blip>
          <a:srcRect b="0" l="0" r="0" t="0"/>
          <a:stretch/>
        </p:blipFill>
        <p:spPr>
          <a:xfrm>
            <a:off x="40197" y="2115808"/>
            <a:ext cx="5733419" cy="3816652"/>
          </a:xfrm>
          <a:prstGeom prst="rect">
            <a:avLst/>
          </a:prstGeom>
          <a:noFill/>
          <a:ln>
            <a:noFill/>
          </a:ln>
        </p:spPr>
      </p:pic>
      <p:sp>
        <p:nvSpPr>
          <p:cNvPr id="291" name="Google Shape;291;p3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3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3. STRUCTURED BRAINSTORMING </a:t>
            </a:r>
            <a:endParaRPr/>
          </a:p>
        </p:txBody>
      </p:sp>
      <p:pic>
        <p:nvPicPr>
          <p:cNvPr id="297" name="Google Shape;297;p33"/>
          <p:cNvPicPr preferRelativeResize="0"/>
          <p:nvPr>
            <p:ph idx="1" type="body"/>
          </p:nvPr>
        </p:nvPicPr>
        <p:blipFill rotWithShape="1">
          <a:blip r:embed="rId3">
            <a:alphaModFix/>
          </a:blip>
          <a:srcRect b="0" l="0" r="0" t="0"/>
          <a:stretch/>
        </p:blipFill>
        <p:spPr>
          <a:xfrm>
            <a:off x="0" y="2488441"/>
            <a:ext cx="5773616" cy="3452762"/>
          </a:xfrm>
          <a:prstGeom prst="rect">
            <a:avLst/>
          </a:prstGeom>
          <a:noFill/>
          <a:ln cap="flat" cmpd="sng" w="9525">
            <a:solidFill>
              <a:schemeClr val="lt1"/>
            </a:solidFill>
            <a:prstDash val="solid"/>
            <a:round/>
            <a:headEnd len="sm" w="sm" type="none"/>
            <a:tailEnd len="sm" w="sm" type="none"/>
          </a:ln>
          <a:effectLst>
            <a:outerShdw blurRad="50800">
              <a:srgbClr val="000000">
                <a:alpha val="40000"/>
              </a:srgbClr>
            </a:outerShdw>
          </a:effectLst>
        </p:spPr>
      </p:pic>
      <p:sp>
        <p:nvSpPr>
          <p:cNvPr id="298" name="Google Shape;298;p33"/>
          <p:cNvSpPr txBox="1"/>
          <p:nvPr/>
        </p:nvSpPr>
        <p:spPr>
          <a:xfrm>
            <a:off x="6221505" y="1847775"/>
            <a:ext cx="5773616" cy="4093428"/>
          </a:xfrm>
          <a:prstGeom prst="rect">
            <a:avLst/>
          </a:prstGeom>
          <a:noFill/>
          <a:ln>
            <a:noFill/>
          </a:ln>
        </p:spPr>
        <p:txBody>
          <a:bodyPr anchorCtr="0" anchor="ctr" bIns="45700" lIns="91425" spcFirstLastPara="1" rIns="91425" wrap="square" tIns="45700">
            <a:noAutofit/>
          </a:bodyPr>
          <a:lstStyle/>
          <a:p>
            <a:pPr indent="-330200" lvl="0" marL="457200" marR="0" rtl="0" algn="l">
              <a:spcBef>
                <a:spcPts val="0"/>
              </a:spcBef>
              <a:spcAft>
                <a:spcPts val="0"/>
              </a:spcAft>
              <a:buClr>
                <a:srgbClr val="00C6BB"/>
              </a:buClr>
              <a:buSzPts val="2000"/>
              <a:buFont typeface="Century Gothic"/>
              <a:buNone/>
            </a:pPr>
            <a:r>
              <a:t/>
            </a:r>
            <a:endParaRPr b="1" sz="2000">
              <a:solidFill>
                <a:schemeClr val="dk1"/>
              </a:solidFill>
              <a:latin typeface="Century Gothic"/>
              <a:ea typeface="Century Gothic"/>
              <a:cs typeface="Century Gothic"/>
              <a:sym typeface="Century Gothic"/>
            </a:endParaRPr>
          </a:p>
          <a:p>
            <a:pPr indent="-330200" lvl="0" marL="457200" marR="0" rtl="0" algn="l">
              <a:spcBef>
                <a:spcPts val="0"/>
              </a:spcBef>
              <a:spcAft>
                <a:spcPts val="0"/>
              </a:spcAft>
              <a:buClr>
                <a:srgbClr val="00C6BB"/>
              </a:buClr>
              <a:buSzPts val="2000"/>
              <a:buFont typeface="Century Gothic"/>
              <a:buNone/>
            </a:pPr>
            <a:r>
              <a:t/>
            </a:r>
            <a:endParaRPr b="1" sz="2000">
              <a:solidFill>
                <a:schemeClr val="dk1"/>
              </a:solidFill>
              <a:latin typeface="Century Gothic"/>
              <a:ea typeface="Century Gothic"/>
              <a:cs typeface="Century Gothic"/>
              <a:sym typeface="Century Gothic"/>
            </a:endParaRPr>
          </a:p>
          <a:p>
            <a:pPr indent="-330200" lvl="0" marL="457200" marR="0" rtl="0" algn="l">
              <a:spcBef>
                <a:spcPts val="0"/>
              </a:spcBef>
              <a:spcAft>
                <a:spcPts val="0"/>
              </a:spcAft>
              <a:buClr>
                <a:srgbClr val="00C6BB"/>
              </a:buClr>
              <a:buSzPts val="2000"/>
              <a:buFont typeface="Century Gothic"/>
              <a:buNone/>
            </a:pPr>
            <a:r>
              <a:t/>
            </a:r>
            <a:endParaRPr b="1" sz="2000">
              <a:solidFill>
                <a:schemeClr val="dk1"/>
              </a:solidFill>
              <a:latin typeface="Century Gothic"/>
              <a:ea typeface="Century Gothic"/>
              <a:cs typeface="Century Gothic"/>
              <a:sym typeface="Century Gothic"/>
            </a:endParaRPr>
          </a:p>
          <a:p>
            <a:pPr indent="-330200" lvl="0" marL="457200" marR="0" rtl="0" algn="l">
              <a:spcBef>
                <a:spcPts val="0"/>
              </a:spcBef>
              <a:spcAft>
                <a:spcPts val="0"/>
              </a:spcAft>
              <a:buClr>
                <a:srgbClr val="00C6BB"/>
              </a:buClr>
              <a:buSzPts val="2000"/>
              <a:buFont typeface="Century Gothic"/>
              <a:buNone/>
            </a:pPr>
            <a:r>
              <a:t/>
            </a:r>
            <a:endParaRPr b="1" sz="2000">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rgbClr val="00C6BB"/>
              </a:buClr>
              <a:buSzPts val="2000"/>
              <a:buFont typeface="Century Gothic"/>
              <a:buAutoNum type="arabicPeriod"/>
            </a:pPr>
            <a:r>
              <a:rPr b="1" lang="en-US" sz="2000">
                <a:solidFill>
                  <a:schemeClr val="dk1"/>
                </a:solidFill>
                <a:latin typeface="Century Gothic"/>
                <a:ea typeface="Century Gothic"/>
                <a:cs typeface="Century Gothic"/>
                <a:sym typeface="Century Gothic"/>
              </a:rPr>
              <a:t>Headline &amp; cluster</a:t>
            </a:r>
            <a:endParaRPr/>
          </a:p>
          <a:p>
            <a:pPr indent="-457200" lvl="1" marL="857250" marR="0" rtl="0" algn="l">
              <a:spcBef>
                <a:spcPts val="0"/>
              </a:spcBef>
              <a:spcAft>
                <a:spcPts val="0"/>
              </a:spcAft>
              <a:buClr>
                <a:srgbClr val="00C6BB"/>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Cluster Similar ideas into groups </a:t>
            </a:r>
            <a:endParaRPr/>
          </a:p>
          <a:p>
            <a:pPr indent="-457200" lvl="1" marL="857250" marR="0" rtl="0" algn="l">
              <a:spcBef>
                <a:spcPts val="0"/>
              </a:spcBef>
              <a:spcAft>
                <a:spcPts val="0"/>
              </a:spcAft>
              <a:buClr>
                <a:srgbClr val="00C6BB"/>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Combine cluster that target different facets of the design challenge</a:t>
            </a:r>
            <a:endParaRPr/>
          </a:p>
          <a:p>
            <a:pPr indent="-457200" lvl="0" marL="457200" marR="0" rtl="0" algn="l">
              <a:spcBef>
                <a:spcPts val="0"/>
              </a:spcBef>
              <a:spcAft>
                <a:spcPts val="0"/>
              </a:spcAft>
              <a:buClr>
                <a:srgbClr val="00C6BB"/>
              </a:buClr>
              <a:buSzPts val="2000"/>
              <a:buFont typeface="Century Gothic"/>
              <a:buAutoNum type="arabicPeriod"/>
            </a:pPr>
            <a:r>
              <a:rPr b="1" lang="en-US" sz="2000">
                <a:solidFill>
                  <a:schemeClr val="dk1"/>
                </a:solidFill>
                <a:latin typeface="Century Gothic"/>
                <a:ea typeface="Century Gothic"/>
                <a:cs typeface="Century Gothic"/>
                <a:sym typeface="Century Gothic"/>
              </a:rPr>
              <a:t>Vote</a:t>
            </a:r>
            <a:endParaRPr/>
          </a:p>
          <a:p>
            <a:pPr indent="-457200" lvl="1" marL="857250" marR="0" rtl="0" algn="l">
              <a:spcBef>
                <a:spcPts val="0"/>
              </a:spcBef>
              <a:spcAft>
                <a:spcPts val="0"/>
              </a:spcAft>
              <a:buClr>
                <a:srgbClr val="00C6BB"/>
              </a:buClr>
              <a:buSzPts val="2000"/>
              <a:buFont typeface="Courier New"/>
              <a:buChar char="o"/>
            </a:pPr>
            <a:r>
              <a:rPr b="0" i="0" lang="en-US" sz="2000" u="none" cap="none" strike="noStrike">
                <a:solidFill>
                  <a:schemeClr val="dk1"/>
                </a:solidFill>
                <a:latin typeface="Century Gothic"/>
                <a:ea typeface="Century Gothic"/>
                <a:cs typeface="Century Gothic"/>
                <a:sym typeface="Century Gothic"/>
              </a:rPr>
              <a:t>Voting based on what is feasible but also what will have the highest impact</a:t>
            </a:r>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 </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p:txBody>
      </p:sp>
      <p:sp>
        <p:nvSpPr>
          <p:cNvPr id="299" name="Google Shape;299;p33"/>
          <p:cNvSpPr txBox="1"/>
          <p:nvPr/>
        </p:nvSpPr>
        <p:spPr>
          <a:xfrm>
            <a:off x="0" y="5941203"/>
            <a:ext cx="5773616" cy="3385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Source: Prof Banny Bannerjee (Stanford University)</a:t>
            </a:r>
            <a:endParaRPr/>
          </a:p>
        </p:txBody>
      </p:sp>
      <p:sp>
        <p:nvSpPr>
          <p:cNvPr id="300" name="Google Shape;300;p3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3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4000"/>
              <a:buFont typeface="Century Gothic"/>
              <a:buNone/>
            </a:pPr>
            <a:r>
              <a:rPr lang="en-US"/>
              <a:t>GROUP EXERCISE (70 MINUTES)</a:t>
            </a:r>
            <a:endParaRPr/>
          </a:p>
        </p:txBody>
      </p:sp>
      <p:sp>
        <p:nvSpPr>
          <p:cNvPr id="306" name="Google Shape;306;p34"/>
          <p:cNvSpPr txBox="1"/>
          <p:nvPr>
            <p:ph idx="1" type="body"/>
          </p:nvPr>
        </p:nvSpPr>
        <p:spPr>
          <a:xfrm>
            <a:off x="0" y="2199760"/>
            <a:ext cx="6371708" cy="480753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342900" lvl="0" marL="342900" rtl="0" algn="l">
              <a:spcBef>
                <a:spcPts val="0"/>
              </a:spcBef>
              <a:spcAft>
                <a:spcPts val="0"/>
              </a:spcAft>
              <a:buSzPts val="2000"/>
              <a:buFont typeface="Century Gothic"/>
              <a:buAutoNum type="arabicPeriod"/>
            </a:pPr>
            <a:r>
              <a:rPr lang="en-US" sz="2000">
                <a:solidFill>
                  <a:schemeClr val="dk1"/>
                </a:solidFill>
              </a:rPr>
              <a:t>Use </a:t>
            </a:r>
            <a:r>
              <a:rPr b="1" lang="en-US" sz="2000">
                <a:solidFill>
                  <a:schemeClr val="dk1"/>
                </a:solidFill>
              </a:rPr>
              <a:t>30 minutes to brainstorm </a:t>
            </a:r>
            <a:r>
              <a:rPr lang="en-US" sz="2000">
                <a:solidFill>
                  <a:schemeClr val="dk1"/>
                </a:solidFill>
              </a:rPr>
              <a:t>on as many solutions as possible</a:t>
            </a:r>
            <a:endParaRPr/>
          </a:p>
          <a:p>
            <a:pPr indent="-285750" lvl="1" marL="742950" rtl="0" algn="l">
              <a:spcBef>
                <a:spcPts val="1000"/>
              </a:spcBef>
              <a:spcAft>
                <a:spcPts val="0"/>
              </a:spcAft>
              <a:buSzPts val="2000"/>
              <a:buFont typeface="Courier New"/>
              <a:buChar char="o"/>
            </a:pPr>
            <a:r>
              <a:rPr lang="en-US" sz="2000">
                <a:solidFill>
                  <a:schemeClr val="dk1"/>
                </a:solidFill>
              </a:rPr>
              <a:t>Remember the </a:t>
            </a:r>
            <a:r>
              <a:rPr b="1" lang="en-US" sz="2000">
                <a:solidFill>
                  <a:schemeClr val="dk1"/>
                </a:solidFill>
              </a:rPr>
              <a:t>brainstorming rules</a:t>
            </a:r>
            <a:r>
              <a:rPr lang="en-US" sz="2000">
                <a:solidFill>
                  <a:schemeClr val="dk1"/>
                </a:solidFill>
              </a:rPr>
              <a:t>!</a:t>
            </a:r>
            <a:endParaRPr/>
          </a:p>
          <a:p>
            <a:pPr indent="-342900" lvl="0" marL="342900" rtl="0" algn="l">
              <a:spcBef>
                <a:spcPts val="1000"/>
              </a:spcBef>
              <a:spcAft>
                <a:spcPts val="0"/>
              </a:spcAft>
              <a:buSzPts val="2000"/>
              <a:buFont typeface="Century Gothic"/>
              <a:buAutoNum type="arabicPeriod"/>
            </a:pPr>
            <a:r>
              <a:rPr b="1" lang="en-US" sz="2000">
                <a:solidFill>
                  <a:schemeClr val="dk1"/>
                </a:solidFill>
              </a:rPr>
              <a:t>Cluster</a:t>
            </a:r>
            <a:r>
              <a:rPr lang="en-US" sz="2000">
                <a:solidFill>
                  <a:schemeClr val="dk1"/>
                </a:solidFill>
              </a:rPr>
              <a:t> the ideas proposed into (</a:t>
            </a:r>
            <a:r>
              <a:rPr b="1" lang="en-US" sz="2000">
                <a:solidFill>
                  <a:schemeClr val="dk1"/>
                </a:solidFill>
              </a:rPr>
              <a:t>30 minutes</a:t>
            </a:r>
            <a:r>
              <a:rPr lang="en-US" sz="2000">
                <a:solidFill>
                  <a:schemeClr val="dk1"/>
                </a:solidFill>
              </a:rPr>
              <a:t>)</a:t>
            </a:r>
            <a:endParaRPr/>
          </a:p>
          <a:p>
            <a:pPr indent="-285750" lvl="1" marL="742950" rtl="0" algn="l">
              <a:spcBef>
                <a:spcPts val="1000"/>
              </a:spcBef>
              <a:spcAft>
                <a:spcPts val="0"/>
              </a:spcAft>
              <a:buSzPts val="2000"/>
              <a:buFont typeface="Courier New"/>
              <a:buChar char="o"/>
            </a:pPr>
            <a:r>
              <a:rPr lang="en-US" sz="2000">
                <a:solidFill>
                  <a:schemeClr val="dk1"/>
                </a:solidFill>
              </a:rPr>
              <a:t>similar ideas </a:t>
            </a:r>
            <a:endParaRPr/>
          </a:p>
          <a:p>
            <a:pPr indent="-285750" lvl="1" marL="742950" rtl="0" algn="l">
              <a:spcBef>
                <a:spcPts val="1000"/>
              </a:spcBef>
              <a:spcAft>
                <a:spcPts val="0"/>
              </a:spcAft>
              <a:buSzPts val="2000"/>
              <a:buFont typeface="Courier New"/>
              <a:buChar char="o"/>
            </a:pPr>
            <a:r>
              <a:rPr lang="en-US" sz="2000">
                <a:solidFill>
                  <a:schemeClr val="dk1"/>
                </a:solidFill>
              </a:rPr>
              <a:t> ideas that will work well together</a:t>
            </a:r>
            <a:endParaRPr/>
          </a:p>
          <a:p>
            <a:pPr indent="-457200" lvl="0" marL="514350" rtl="0" algn="l">
              <a:spcBef>
                <a:spcPts val="1040"/>
              </a:spcBef>
              <a:spcAft>
                <a:spcPts val="0"/>
              </a:spcAft>
              <a:buSzPts val="2200"/>
              <a:buFont typeface="Century Gothic"/>
              <a:buAutoNum type="arabicPeriod"/>
            </a:pPr>
            <a:r>
              <a:rPr b="1" lang="en-US" sz="2200">
                <a:solidFill>
                  <a:schemeClr val="dk1"/>
                </a:solidFill>
              </a:rPr>
              <a:t>Rank and vote (10 minutes)</a:t>
            </a:r>
            <a:endParaRPr/>
          </a:p>
          <a:p>
            <a:pPr indent="-285750" lvl="1" marL="742950" rtl="0" algn="l">
              <a:spcBef>
                <a:spcPts val="1000"/>
              </a:spcBef>
              <a:spcAft>
                <a:spcPts val="0"/>
              </a:spcAft>
              <a:buSzPts val="2000"/>
              <a:buFont typeface="Courier New"/>
              <a:buChar char="o"/>
            </a:pPr>
            <a:r>
              <a:rPr lang="en-US" sz="2000">
                <a:solidFill>
                  <a:schemeClr val="dk1"/>
                </a:solidFill>
              </a:rPr>
              <a:t>Place your clusters of ideas along the grid </a:t>
            </a:r>
            <a:endParaRPr/>
          </a:p>
          <a:p>
            <a:pPr indent="-285750" lvl="1" marL="742950" rtl="0" algn="l">
              <a:spcBef>
                <a:spcPts val="1000"/>
              </a:spcBef>
              <a:spcAft>
                <a:spcPts val="0"/>
              </a:spcAft>
              <a:buSzPts val="2000"/>
              <a:buFont typeface="Courier New"/>
              <a:buChar char="o"/>
            </a:pPr>
            <a:r>
              <a:rPr lang="en-US" sz="2000">
                <a:solidFill>
                  <a:schemeClr val="dk1"/>
                </a:solidFill>
              </a:rPr>
              <a:t>Vote for one to implement that falls in the domain highlighted (i.e. most feasible and greatest impact)</a:t>
            </a:r>
            <a:endParaRPr sz="2200">
              <a:solidFill>
                <a:schemeClr val="dk1"/>
              </a:solidFill>
            </a:endParaRPr>
          </a:p>
        </p:txBody>
      </p:sp>
      <p:grpSp>
        <p:nvGrpSpPr>
          <p:cNvPr id="307" name="Google Shape;307;p34"/>
          <p:cNvGrpSpPr/>
          <p:nvPr/>
        </p:nvGrpSpPr>
        <p:grpSpPr>
          <a:xfrm>
            <a:off x="6371708" y="2625763"/>
            <a:ext cx="5820292" cy="3772528"/>
            <a:chOff x="6371708" y="2625763"/>
            <a:chExt cx="5820292" cy="3772528"/>
          </a:xfrm>
        </p:grpSpPr>
        <p:sp>
          <p:nvSpPr>
            <p:cNvPr id="308" name="Google Shape;308;p34"/>
            <p:cNvSpPr txBox="1"/>
            <p:nvPr/>
          </p:nvSpPr>
          <p:spPr>
            <a:xfrm>
              <a:off x="6371708" y="6059737"/>
              <a:ext cx="5820292" cy="3385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entury Gothic"/>
                <a:buNone/>
              </a:pPr>
              <a:r>
                <a:rPr b="0" i="1" lang="en-US" sz="1600" u="none" cap="none" strike="noStrike">
                  <a:solidFill>
                    <a:srgbClr val="000000"/>
                  </a:solidFill>
                  <a:latin typeface="Century Gothic"/>
                  <a:ea typeface="Century Gothic"/>
                  <a:cs typeface="Century Gothic"/>
                  <a:sym typeface="Century Gothic"/>
                </a:rPr>
                <a:t>Source: Prof Banny Bannerjee (Stanford University)</a:t>
              </a:r>
              <a:endParaRPr/>
            </a:p>
          </p:txBody>
        </p:sp>
        <p:pic>
          <p:nvPicPr>
            <p:cNvPr id="309" name="Google Shape;309;p34"/>
            <p:cNvPicPr preferRelativeResize="0"/>
            <p:nvPr/>
          </p:nvPicPr>
          <p:blipFill rotWithShape="1">
            <a:blip r:embed="rId3">
              <a:alphaModFix/>
            </a:blip>
            <a:srcRect b="0" l="0" r="0" t="0"/>
            <a:stretch/>
          </p:blipFill>
          <p:spPr>
            <a:xfrm>
              <a:off x="6371708" y="2625763"/>
              <a:ext cx="5820292" cy="3433973"/>
            </a:xfrm>
            <a:prstGeom prst="rect">
              <a:avLst/>
            </a:prstGeom>
            <a:noFill/>
            <a:ln>
              <a:noFill/>
            </a:ln>
          </p:spPr>
        </p:pic>
      </p:grpSp>
      <p:pic>
        <p:nvPicPr>
          <p:cNvPr id="310" name="Google Shape;310;p34"/>
          <p:cNvPicPr preferRelativeResize="0"/>
          <p:nvPr/>
        </p:nvPicPr>
        <p:blipFill rotWithShape="1">
          <a:blip r:embed="rId4">
            <a:alphaModFix/>
          </a:blip>
          <a:srcRect b="0" l="0" r="0" t="0"/>
          <a:stretch/>
        </p:blipFill>
        <p:spPr>
          <a:xfrm>
            <a:off x="10110404" y="34092"/>
            <a:ext cx="1607496" cy="1796641"/>
          </a:xfrm>
          <a:prstGeom prst="rect">
            <a:avLst/>
          </a:prstGeom>
          <a:noFill/>
          <a:ln>
            <a:noFill/>
          </a:ln>
        </p:spPr>
      </p:pic>
      <p:sp>
        <p:nvSpPr>
          <p:cNvPr id="311" name="Google Shape;311;p3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17"/>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WHAT IS RAN?</a:t>
            </a:r>
            <a:endParaRPr/>
          </a:p>
        </p:txBody>
      </p:sp>
      <p:sp>
        <p:nvSpPr>
          <p:cNvPr id="130" name="Google Shape;130;p17"/>
          <p:cNvSpPr txBox="1"/>
          <p:nvPr>
            <p:ph idx="1" type="body"/>
          </p:nvPr>
        </p:nvSpPr>
        <p:spPr>
          <a:xfrm>
            <a:off x="188516" y="2209930"/>
            <a:ext cx="7361400" cy="45246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solidFill>
                  <a:schemeClr val="dk1"/>
                </a:solidFill>
              </a:rPr>
              <a:t>Research and Innovation Network initially solely funded by USAID</a:t>
            </a:r>
            <a:endParaRPr/>
          </a:p>
          <a:p>
            <a:pPr indent="-215900" lvl="0" marL="342900" rtl="0" algn="l">
              <a:spcBef>
                <a:spcPts val="1000"/>
              </a:spcBef>
              <a:spcAft>
                <a:spcPts val="0"/>
              </a:spcAft>
              <a:buSzPts val="2000"/>
              <a:buNone/>
            </a:pPr>
            <a:r>
              <a:t/>
            </a:r>
            <a:endParaRPr sz="2000">
              <a:solidFill>
                <a:schemeClr val="dk1"/>
              </a:solidFill>
            </a:endParaRPr>
          </a:p>
          <a:p>
            <a:pPr indent="-342900" lvl="0" marL="342900" rtl="0" algn="l">
              <a:spcBef>
                <a:spcPts val="1000"/>
              </a:spcBef>
              <a:spcAft>
                <a:spcPts val="0"/>
              </a:spcAft>
              <a:buSzPts val="2000"/>
              <a:buChar char="🞆"/>
            </a:pPr>
            <a:r>
              <a:rPr lang="en-US" sz="2000">
                <a:solidFill>
                  <a:schemeClr val="dk1"/>
                </a:solidFill>
              </a:rPr>
              <a:t>We are a network within a Network</a:t>
            </a:r>
            <a:endParaRPr/>
          </a:p>
          <a:p>
            <a:pPr indent="-285750" lvl="1" marL="742950" rtl="0" algn="l">
              <a:spcBef>
                <a:spcPts val="960"/>
              </a:spcBef>
              <a:spcAft>
                <a:spcPts val="0"/>
              </a:spcAft>
              <a:buSzPts val="1800"/>
              <a:buFont typeface="Helvetica Neue"/>
              <a:buChar char="-"/>
            </a:pPr>
            <a:r>
              <a:rPr lang="en-US" sz="1800">
                <a:solidFill>
                  <a:schemeClr val="dk1"/>
                </a:solidFill>
              </a:rPr>
              <a:t>One of 7 Development Labs under the Higher Education Solutions Network (HESN) based in the Office of Science and Technology (OST), USAID</a:t>
            </a:r>
            <a:endParaRPr sz="1800">
              <a:solidFill>
                <a:schemeClr val="dk1"/>
              </a:solidFill>
            </a:endParaRPr>
          </a:p>
          <a:p>
            <a:pPr indent="-285750" lvl="1" marL="742950" rtl="0" algn="l">
              <a:spcBef>
                <a:spcPts val="960"/>
              </a:spcBef>
              <a:spcAft>
                <a:spcPts val="0"/>
              </a:spcAft>
              <a:buSzPts val="1800"/>
              <a:buFont typeface="Helvetica Neue"/>
              <a:buChar char="-"/>
            </a:pPr>
            <a:r>
              <a:rPr lang="en-US" sz="1800">
                <a:solidFill>
                  <a:schemeClr val="dk1"/>
                </a:solidFill>
              </a:rPr>
              <a:t>Has rallied a network of 20 universities across Africa congregated into 4 Resilience Innovation Labs (RI Labs)</a:t>
            </a:r>
            <a:endParaRPr/>
          </a:p>
          <a:p>
            <a:pPr indent="0" lvl="0" marL="0" rtl="0" algn="l">
              <a:spcBef>
                <a:spcPts val="1000"/>
              </a:spcBef>
              <a:spcAft>
                <a:spcPts val="0"/>
              </a:spcAft>
              <a:buSzPts val="2000"/>
              <a:buNone/>
            </a:pPr>
            <a:r>
              <a:t/>
            </a:r>
            <a:endParaRPr sz="2000">
              <a:solidFill>
                <a:schemeClr val="dk1"/>
              </a:solidFill>
            </a:endParaRPr>
          </a:p>
          <a:p>
            <a:pPr indent="-342900" lvl="0" marL="342900" rtl="0" algn="l">
              <a:spcBef>
                <a:spcPts val="1000"/>
              </a:spcBef>
              <a:spcAft>
                <a:spcPts val="0"/>
              </a:spcAft>
              <a:buSzPts val="2000"/>
              <a:buChar char="🞆"/>
            </a:pPr>
            <a:r>
              <a:rPr lang="en-US" sz="2000">
                <a:solidFill>
                  <a:schemeClr val="dk1"/>
                </a:solidFill>
              </a:rPr>
              <a:t>Spearheaded by Makerere University with secretariat based at the School of Public Health</a:t>
            </a:r>
            <a:endParaRPr/>
          </a:p>
          <a:p>
            <a:pPr indent="-228600" lvl="0" marL="342900" rtl="0" algn="l">
              <a:spcBef>
                <a:spcPts val="960"/>
              </a:spcBef>
              <a:spcAft>
                <a:spcPts val="0"/>
              </a:spcAft>
              <a:buSzPts val="1800"/>
              <a:buNone/>
            </a:pPr>
            <a:r>
              <a:t/>
            </a:r>
            <a:endParaRPr>
              <a:solidFill>
                <a:schemeClr val="dk1"/>
              </a:solidFill>
            </a:endParaRPr>
          </a:p>
        </p:txBody>
      </p:sp>
      <p:pic>
        <p:nvPicPr>
          <p:cNvPr descr="africa copy.jpg" id="131" name="Google Shape;131;p17"/>
          <p:cNvPicPr preferRelativeResize="0"/>
          <p:nvPr/>
        </p:nvPicPr>
        <p:blipFill rotWithShape="1">
          <a:blip r:embed="rId3">
            <a:alphaModFix/>
          </a:blip>
          <a:srcRect b="0" l="0" r="0" t="0"/>
          <a:stretch/>
        </p:blipFill>
        <p:spPr>
          <a:xfrm>
            <a:off x="7549977" y="1990050"/>
            <a:ext cx="4456050" cy="4744381"/>
          </a:xfrm>
          <a:prstGeom prst="rect">
            <a:avLst/>
          </a:prstGeom>
          <a:noFill/>
          <a:ln cap="flat" cmpd="sng" w="9525">
            <a:solidFill>
              <a:schemeClr val="lt1"/>
            </a:solidFill>
            <a:prstDash val="solid"/>
            <a:miter lim="800000"/>
            <a:headEnd len="sm" w="sm" type="none"/>
            <a:tailEnd len="sm" w="sm" type="none"/>
          </a:ln>
        </p:spPr>
      </p:pic>
      <p:sp>
        <p:nvSpPr>
          <p:cNvPr id="132" name="Google Shape;132;p17"/>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pic>
        <p:nvPicPr>
          <p:cNvPr id="316" name="Google Shape;316;p35"/>
          <p:cNvPicPr preferRelativeResize="0"/>
          <p:nvPr/>
        </p:nvPicPr>
        <p:blipFill rotWithShape="1">
          <a:blip r:embed="rId3">
            <a:alphaModFix/>
          </a:blip>
          <a:srcRect b="0" l="0" r="0" t="0"/>
          <a:stretch/>
        </p:blipFill>
        <p:spPr>
          <a:xfrm>
            <a:off x="4082474" y="1214582"/>
            <a:ext cx="4789056" cy="4789056"/>
          </a:xfrm>
          <a:prstGeom prst="rect">
            <a:avLst/>
          </a:prstGeom>
          <a:noFill/>
          <a:ln>
            <a:noFill/>
          </a:ln>
        </p:spPr>
      </p:pic>
      <p:sp>
        <p:nvSpPr>
          <p:cNvPr id="317" name="Google Shape;317;p35"/>
          <p:cNvSpPr txBox="1"/>
          <p:nvPr/>
        </p:nvSpPr>
        <p:spPr>
          <a:xfrm>
            <a:off x="1745673" y="5514109"/>
            <a:ext cx="9060872"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00948C"/>
                </a:solidFill>
                <a:latin typeface="Century Gothic"/>
                <a:ea typeface="Century Gothic"/>
                <a:cs typeface="Century Gothic"/>
                <a:sym typeface="Century Gothic"/>
              </a:rPr>
              <a:t>LUNCH BREAK</a:t>
            </a:r>
            <a:endParaRPr/>
          </a:p>
        </p:txBody>
      </p:sp>
      <p:sp>
        <p:nvSpPr>
          <p:cNvPr id="318" name="Google Shape;318;p3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36"/>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4. RAPID PROTOTYPING</a:t>
            </a:r>
            <a:endParaRPr/>
          </a:p>
        </p:txBody>
      </p:sp>
      <p:sp>
        <p:nvSpPr>
          <p:cNvPr id="324" name="Google Shape;324;p36"/>
          <p:cNvSpPr txBox="1"/>
          <p:nvPr/>
        </p:nvSpPr>
        <p:spPr>
          <a:xfrm>
            <a:off x="267286" y="2018973"/>
            <a:ext cx="6418384" cy="4839027"/>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42900" lvl="0" marL="342900" marR="0" rtl="0" algn="l">
              <a:spcBef>
                <a:spcPts val="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A Prototype is anything that a user can interact with. It can be a gadget put together, a role playing activity or a storyboard</a:t>
            </a:r>
            <a:endParaRPr b="1" sz="2000">
              <a:solidFill>
                <a:srgbClr val="000000"/>
              </a:solidFill>
              <a:latin typeface="Century Gothic"/>
              <a:ea typeface="Century Gothic"/>
              <a:cs typeface="Century Gothic"/>
              <a:sym typeface="Century Gothic"/>
            </a:endParaRPr>
          </a:p>
          <a:p>
            <a:pPr indent="0" lvl="0" marL="0" marR="0" rtl="0" algn="l">
              <a:spcBef>
                <a:spcPts val="1000"/>
              </a:spcBef>
              <a:spcAft>
                <a:spcPts val="0"/>
              </a:spcAft>
              <a:buClr>
                <a:srgbClr val="00C6BB"/>
              </a:buClr>
              <a:buSzPts val="2000"/>
              <a:buFont typeface="Noto Sans Symbols"/>
              <a:buNone/>
            </a:pPr>
            <a:r>
              <a:rPr b="1" i="0" lang="en-US" sz="2000" u="none" cap="none" strike="noStrike">
                <a:solidFill>
                  <a:srgbClr val="000000"/>
                </a:solidFill>
                <a:latin typeface="Century Gothic"/>
                <a:ea typeface="Century Gothic"/>
                <a:cs typeface="Century Gothic"/>
                <a:sym typeface="Century Gothic"/>
              </a:rPr>
              <a:t>WHY PROTOTYPE?</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To communicate and show how the idea has transformed to a solution</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To spot opportunities early</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To start a conversation; users express themselves more when they have an object to refer to.</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To fail quickly and cheaply</a:t>
            </a:r>
            <a:endParaRPr/>
          </a:p>
          <a:p>
            <a:pPr indent="-342900" lvl="0" marL="342900" marR="0" rtl="0" algn="l">
              <a:spcBef>
                <a:spcPts val="100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To test as many possibilities as possible </a:t>
            </a:r>
            <a:endParaRPr/>
          </a:p>
        </p:txBody>
      </p:sp>
      <p:grpSp>
        <p:nvGrpSpPr>
          <p:cNvPr id="325" name="Google Shape;325;p36"/>
          <p:cNvGrpSpPr/>
          <p:nvPr/>
        </p:nvGrpSpPr>
        <p:grpSpPr>
          <a:xfrm>
            <a:off x="6667610" y="3010203"/>
            <a:ext cx="5542450" cy="3264919"/>
            <a:chOff x="6667610" y="3010203"/>
            <a:chExt cx="5542450" cy="3264919"/>
          </a:xfrm>
        </p:grpSpPr>
        <p:pic>
          <p:nvPicPr>
            <p:cNvPr id="326" name="Google Shape;326;p36"/>
            <p:cNvPicPr preferRelativeResize="0"/>
            <p:nvPr/>
          </p:nvPicPr>
          <p:blipFill rotWithShape="1">
            <a:blip r:embed="rId3">
              <a:alphaModFix/>
            </a:blip>
            <a:srcRect b="0" l="0" r="0" t="0"/>
            <a:stretch/>
          </p:blipFill>
          <p:spPr>
            <a:xfrm>
              <a:off x="6685670" y="3010203"/>
              <a:ext cx="5524390" cy="2849421"/>
            </a:xfrm>
            <a:prstGeom prst="rect">
              <a:avLst/>
            </a:prstGeom>
            <a:noFill/>
            <a:ln cap="flat" cmpd="sng" w="9525">
              <a:solidFill>
                <a:schemeClr val="lt1"/>
              </a:solidFill>
              <a:prstDash val="solid"/>
              <a:round/>
              <a:headEnd len="sm" w="sm" type="none"/>
              <a:tailEnd len="sm" w="sm" type="none"/>
            </a:ln>
          </p:spPr>
        </p:pic>
        <p:sp>
          <p:nvSpPr>
            <p:cNvPr id="327" name="Google Shape;327;p36"/>
            <p:cNvSpPr txBox="1"/>
            <p:nvPr/>
          </p:nvSpPr>
          <p:spPr>
            <a:xfrm>
              <a:off x="6667610" y="5690347"/>
              <a:ext cx="5542450" cy="584775"/>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Century Gothic"/>
                <a:buNone/>
              </a:pPr>
              <a:r>
                <a:rPr b="0" i="1" lang="en-US" sz="1600" u="none" cap="none" strike="noStrike">
                  <a:solidFill>
                    <a:srgbClr val="000000"/>
                  </a:solidFill>
                  <a:latin typeface="Century Gothic"/>
                  <a:ea typeface="Century Gothic"/>
                  <a:cs typeface="Century Gothic"/>
                  <a:sym typeface="Century Gothic"/>
                </a:rPr>
                <a:t>Photo credit: Prof Banny Bannerjee (Stanford University)</a:t>
              </a:r>
              <a:endParaRPr/>
            </a:p>
          </p:txBody>
        </p:sp>
      </p:grpSp>
      <p:sp>
        <p:nvSpPr>
          <p:cNvPr id="328" name="Google Shape;328;p36"/>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2" name="Shape 332"/>
        <p:cNvGrpSpPr/>
        <p:nvPr/>
      </p:nvGrpSpPr>
      <p:grpSpPr>
        <a:xfrm>
          <a:off x="0" y="0"/>
          <a:ext cx="0" cy="0"/>
          <a:chOff x="0" y="0"/>
          <a:chExt cx="0" cy="0"/>
        </a:xfrm>
      </p:grpSpPr>
      <p:sp>
        <p:nvSpPr>
          <p:cNvPr id="333" name="Google Shape;333;p37"/>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4. RAPID PROTOTYPING</a:t>
            </a:r>
            <a:endParaRPr/>
          </a:p>
        </p:txBody>
      </p:sp>
      <p:pic>
        <p:nvPicPr>
          <p:cNvPr id="334" name="Google Shape;334;p37"/>
          <p:cNvPicPr preferRelativeResize="0"/>
          <p:nvPr>
            <p:ph idx="1" type="body"/>
          </p:nvPr>
        </p:nvPicPr>
        <p:blipFill rotWithShape="1">
          <a:blip r:embed="rId3">
            <a:alphaModFix/>
          </a:blip>
          <a:srcRect b="0" l="0" r="0" t="0"/>
          <a:stretch/>
        </p:blipFill>
        <p:spPr>
          <a:xfrm>
            <a:off x="1259497" y="2054308"/>
            <a:ext cx="9673003" cy="4635741"/>
          </a:xfrm>
          <a:prstGeom prst="rect">
            <a:avLst/>
          </a:prstGeom>
          <a:noFill/>
          <a:ln>
            <a:noFill/>
          </a:ln>
          <a:effectLst>
            <a:outerShdw blurRad="50800">
              <a:srgbClr val="000000">
                <a:alpha val="40000"/>
              </a:srgbClr>
            </a:outerShdw>
          </a:effectLst>
        </p:spPr>
      </p:pic>
      <p:sp>
        <p:nvSpPr>
          <p:cNvPr id="335" name="Google Shape;335;p37"/>
          <p:cNvSpPr txBox="1"/>
          <p:nvPr/>
        </p:nvSpPr>
        <p:spPr>
          <a:xfrm>
            <a:off x="0" y="6400800"/>
            <a:ext cx="12192000" cy="40011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Source: </a:t>
            </a:r>
            <a:r>
              <a:rPr i="1" lang="en-US" sz="2000">
                <a:solidFill>
                  <a:srgbClr val="000000"/>
                </a:solidFill>
                <a:latin typeface="Century Gothic"/>
                <a:ea typeface="Century Gothic"/>
                <a:cs typeface="Century Gothic"/>
                <a:sym typeface="Century Gothic"/>
              </a:rPr>
              <a:t>Prof Banny Bannerjee (Stanford University) </a:t>
            </a:r>
            <a:r>
              <a:rPr b="1" lang="en-US" sz="2000">
                <a:solidFill>
                  <a:schemeClr val="dk1"/>
                </a:solidFill>
                <a:latin typeface="Century Gothic"/>
                <a:ea typeface="Century Gothic"/>
                <a:cs typeface="Century Gothic"/>
                <a:sym typeface="Century Gothic"/>
              </a:rPr>
              <a:t>‘Fail early and often to succeed sooner’</a:t>
            </a:r>
            <a:endParaRPr/>
          </a:p>
        </p:txBody>
      </p:sp>
      <p:sp>
        <p:nvSpPr>
          <p:cNvPr id="336" name="Google Shape;336;p37"/>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3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STEP 5. TESTING</a:t>
            </a:r>
            <a:endParaRPr/>
          </a:p>
        </p:txBody>
      </p:sp>
      <p:sp>
        <p:nvSpPr>
          <p:cNvPr id="342" name="Google Shape;342;p38"/>
          <p:cNvSpPr txBox="1"/>
          <p:nvPr/>
        </p:nvSpPr>
        <p:spPr>
          <a:xfrm>
            <a:off x="5813812" y="2115808"/>
            <a:ext cx="6378187" cy="474219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342900" lvl="0" marL="342900" marR="0" rtl="0" algn="l">
              <a:lnSpc>
                <a:spcPct val="150000"/>
              </a:lnSpc>
              <a:spcBef>
                <a:spcPts val="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Provides an opportunity to learn about your solution, user. and to get feedback about the prototypes to </a:t>
            </a:r>
            <a:r>
              <a:rPr b="1" i="1" lang="en-US" sz="2000">
                <a:solidFill>
                  <a:srgbClr val="000000"/>
                </a:solidFill>
                <a:latin typeface="Century Gothic"/>
                <a:ea typeface="Century Gothic"/>
                <a:cs typeface="Century Gothic"/>
                <a:sym typeface="Century Gothic"/>
              </a:rPr>
              <a:t>make changes </a:t>
            </a:r>
            <a:r>
              <a:rPr lang="en-US" sz="2000">
                <a:solidFill>
                  <a:srgbClr val="000000"/>
                </a:solidFill>
                <a:latin typeface="Century Gothic"/>
                <a:ea typeface="Century Gothic"/>
                <a:cs typeface="Century Gothic"/>
                <a:sym typeface="Century Gothic"/>
              </a:rPr>
              <a:t>where possible.</a:t>
            </a:r>
            <a:endParaRPr/>
          </a:p>
          <a:p>
            <a:pPr indent="-342900" lvl="0" marL="342900" marR="0" rtl="0" algn="l">
              <a:lnSpc>
                <a:spcPct val="150000"/>
              </a:lnSpc>
              <a:spcBef>
                <a:spcPts val="0"/>
              </a:spcBef>
              <a:spcAft>
                <a:spcPts val="0"/>
              </a:spcAft>
              <a:buClr>
                <a:srgbClr val="00C6BB"/>
              </a:buClr>
              <a:buSzPts val="2000"/>
              <a:buFont typeface="Noto Sans Symbols"/>
              <a:buChar char="🞆"/>
            </a:pPr>
            <a:r>
              <a:rPr lang="en-US" sz="2000">
                <a:solidFill>
                  <a:srgbClr val="000000"/>
                </a:solidFill>
                <a:latin typeface="Century Gothic"/>
                <a:ea typeface="Century Gothic"/>
                <a:cs typeface="Century Gothic"/>
                <a:sym typeface="Century Gothic"/>
              </a:rPr>
              <a:t>How we test</a:t>
            </a:r>
            <a:endParaRPr/>
          </a:p>
          <a:p>
            <a:pPr indent="-285750" lvl="1" marL="742950" marR="0" rtl="0" algn="l">
              <a:lnSpc>
                <a:spcPct val="150000"/>
              </a:lnSpc>
              <a:spcBef>
                <a:spcPts val="0"/>
              </a:spcBef>
              <a:spcAft>
                <a:spcPts val="0"/>
              </a:spcAft>
              <a:buClr>
                <a:srgbClr val="00C6BB"/>
              </a:buClr>
              <a:buSzPts val="2000"/>
              <a:buFont typeface="Noto Sans Symbols"/>
              <a:buChar char="🞆"/>
            </a:pPr>
            <a:r>
              <a:rPr b="1" i="0" lang="en-US" sz="2000" u="none" cap="none" strike="noStrike">
                <a:solidFill>
                  <a:srgbClr val="000000"/>
                </a:solidFill>
                <a:latin typeface="Century Gothic"/>
                <a:ea typeface="Century Gothic"/>
                <a:cs typeface="Century Gothic"/>
                <a:sym typeface="Century Gothic"/>
              </a:rPr>
              <a:t>Show, don’t tell </a:t>
            </a:r>
            <a:r>
              <a:rPr b="0" i="0" lang="en-US" sz="2000" u="none" cap="none" strike="noStrike">
                <a:solidFill>
                  <a:srgbClr val="000000"/>
                </a:solidFill>
                <a:latin typeface="Century Gothic"/>
                <a:ea typeface="Century Gothic"/>
                <a:cs typeface="Century Gothic"/>
                <a:sym typeface="Century Gothic"/>
              </a:rPr>
              <a:t>(people often say one thing and act in a different way)</a:t>
            </a:r>
            <a:endParaRPr/>
          </a:p>
          <a:p>
            <a:pPr indent="-285750" lvl="1" marL="742950" marR="0" rtl="0" algn="l">
              <a:lnSpc>
                <a:spcPct val="150000"/>
              </a:lnSpc>
              <a:spcBef>
                <a:spcPts val="0"/>
              </a:spcBef>
              <a:spcAft>
                <a:spcPts val="0"/>
              </a:spcAft>
              <a:buClr>
                <a:srgbClr val="00C6BB"/>
              </a:buClr>
              <a:buSzPts val="2000"/>
              <a:buFont typeface="Noto Sans Symbols"/>
              <a:buChar char="🞆"/>
            </a:pPr>
            <a:r>
              <a:rPr b="1" i="0" lang="en-US" sz="2000" u="none" cap="none" strike="noStrike">
                <a:solidFill>
                  <a:srgbClr val="000000"/>
                </a:solidFill>
                <a:latin typeface="Century Gothic"/>
                <a:ea typeface="Century Gothic"/>
                <a:cs typeface="Century Gothic"/>
                <a:sym typeface="Century Gothic"/>
              </a:rPr>
              <a:t>Create experiences </a:t>
            </a:r>
            <a:r>
              <a:rPr b="0" i="0" lang="en-US" sz="2000" u="none" cap="none" strike="noStrike">
                <a:solidFill>
                  <a:srgbClr val="000000"/>
                </a:solidFill>
                <a:latin typeface="Century Gothic"/>
                <a:ea typeface="Century Gothic"/>
                <a:cs typeface="Century Gothic"/>
                <a:sym typeface="Century Gothic"/>
              </a:rPr>
              <a:t>(try to get as many of the users’ senses involved)</a:t>
            </a:r>
            <a:endParaRPr b="1" i="0" sz="2000" u="none" cap="none" strike="noStrike">
              <a:solidFill>
                <a:srgbClr val="000000"/>
              </a:solidFill>
              <a:latin typeface="Century Gothic"/>
              <a:ea typeface="Century Gothic"/>
              <a:cs typeface="Century Gothic"/>
              <a:sym typeface="Century Gothic"/>
            </a:endParaRPr>
          </a:p>
          <a:p>
            <a:pPr indent="-285750" lvl="1" marL="742950" marR="0" rtl="0" algn="l">
              <a:lnSpc>
                <a:spcPct val="150000"/>
              </a:lnSpc>
              <a:spcBef>
                <a:spcPts val="0"/>
              </a:spcBef>
              <a:spcAft>
                <a:spcPts val="0"/>
              </a:spcAft>
              <a:buClr>
                <a:srgbClr val="00C6BB"/>
              </a:buClr>
              <a:buSzPts val="2000"/>
              <a:buFont typeface="Noto Sans Symbols"/>
              <a:buChar char="🞆"/>
            </a:pPr>
            <a:r>
              <a:rPr b="1" i="0" lang="en-US" sz="2000" u="none" cap="none" strike="noStrike">
                <a:solidFill>
                  <a:srgbClr val="000000"/>
                </a:solidFill>
                <a:latin typeface="Century Gothic"/>
                <a:ea typeface="Century Gothic"/>
                <a:cs typeface="Century Gothic"/>
                <a:sym typeface="Century Gothic"/>
              </a:rPr>
              <a:t>Encourage comparison</a:t>
            </a:r>
            <a:endParaRPr/>
          </a:p>
        </p:txBody>
      </p:sp>
      <p:pic>
        <p:nvPicPr>
          <p:cNvPr id="343" name="Google Shape;343;p38"/>
          <p:cNvPicPr preferRelativeResize="0"/>
          <p:nvPr/>
        </p:nvPicPr>
        <p:blipFill rotWithShape="1">
          <a:blip r:embed="rId3">
            <a:alphaModFix/>
          </a:blip>
          <a:srcRect b="0" l="0" r="0" t="0"/>
          <a:stretch/>
        </p:blipFill>
        <p:spPr>
          <a:xfrm>
            <a:off x="0" y="2593910"/>
            <a:ext cx="5931411" cy="2991675"/>
          </a:xfrm>
          <a:prstGeom prst="rect">
            <a:avLst/>
          </a:prstGeom>
          <a:noFill/>
          <a:ln>
            <a:noFill/>
          </a:ln>
        </p:spPr>
      </p:pic>
      <p:sp>
        <p:nvSpPr>
          <p:cNvPr id="344" name="Google Shape;344;p38"/>
          <p:cNvSpPr txBox="1"/>
          <p:nvPr/>
        </p:nvSpPr>
        <p:spPr>
          <a:xfrm>
            <a:off x="-1" y="5416308"/>
            <a:ext cx="5931411" cy="338554"/>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600">
                <a:solidFill>
                  <a:schemeClr val="dk1"/>
                </a:solidFill>
                <a:latin typeface="Century Gothic"/>
                <a:ea typeface="Century Gothic"/>
                <a:cs typeface="Century Gothic"/>
                <a:sym typeface="Century Gothic"/>
              </a:rPr>
              <a:t>Photo credit: Prof Banny Bannerjee (Stanford University)</a:t>
            </a:r>
            <a:endParaRPr/>
          </a:p>
        </p:txBody>
      </p:sp>
      <p:sp>
        <p:nvSpPr>
          <p:cNvPr id="345" name="Google Shape;345;p3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3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4000"/>
              <a:buFont typeface="Century Gothic"/>
              <a:buNone/>
            </a:pPr>
            <a:r>
              <a:rPr lang="en-US"/>
              <a:t>GROUP EXERCISE (… MINUTES)</a:t>
            </a:r>
            <a:endParaRPr/>
          </a:p>
        </p:txBody>
      </p:sp>
      <p:sp>
        <p:nvSpPr>
          <p:cNvPr id="351" name="Google Shape;351;p39"/>
          <p:cNvSpPr txBox="1"/>
          <p:nvPr>
            <p:ph idx="1" type="body"/>
          </p:nvPr>
        </p:nvSpPr>
        <p:spPr>
          <a:xfrm>
            <a:off x="0" y="2415641"/>
            <a:ext cx="6185095" cy="4442359"/>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US" sz="2000">
                <a:solidFill>
                  <a:schemeClr val="dk1"/>
                </a:solidFill>
              </a:rPr>
              <a:t>Use the materials provided to </a:t>
            </a:r>
            <a:r>
              <a:rPr b="1" lang="en-US" sz="2000">
                <a:solidFill>
                  <a:schemeClr val="dk1"/>
                </a:solidFill>
              </a:rPr>
              <a:t>build </a:t>
            </a:r>
            <a:r>
              <a:rPr lang="en-US" sz="2000">
                <a:solidFill>
                  <a:schemeClr val="dk1"/>
                </a:solidFill>
              </a:rPr>
              <a:t>a prototype of your solution. The prototype can be:</a:t>
            </a:r>
            <a:endParaRPr/>
          </a:p>
          <a:p>
            <a:pPr indent="-342900" lvl="0" marL="342900" rtl="0" algn="l">
              <a:spcBef>
                <a:spcPts val="1000"/>
              </a:spcBef>
              <a:spcAft>
                <a:spcPts val="0"/>
              </a:spcAft>
              <a:buSzPts val="2000"/>
              <a:buChar char="🞆"/>
            </a:pPr>
            <a:r>
              <a:rPr lang="en-US" sz="2000">
                <a:solidFill>
                  <a:schemeClr val="dk1"/>
                </a:solidFill>
              </a:rPr>
              <a:t>A story board</a:t>
            </a:r>
            <a:endParaRPr/>
          </a:p>
          <a:p>
            <a:pPr indent="-342900" lvl="0" marL="342900" rtl="0" algn="l">
              <a:spcBef>
                <a:spcPts val="1000"/>
              </a:spcBef>
              <a:spcAft>
                <a:spcPts val="0"/>
              </a:spcAft>
              <a:buSzPts val="2000"/>
              <a:buChar char="🞆"/>
            </a:pPr>
            <a:r>
              <a:rPr lang="en-US" sz="2000">
                <a:solidFill>
                  <a:schemeClr val="dk1"/>
                </a:solidFill>
              </a:rPr>
              <a:t>A 3D model of the gadget</a:t>
            </a:r>
            <a:endParaRPr/>
          </a:p>
          <a:p>
            <a:pPr indent="-342900" lvl="0" marL="342900" rtl="0" algn="l">
              <a:spcBef>
                <a:spcPts val="1000"/>
              </a:spcBef>
              <a:spcAft>
                <a:spcPts val="0"/>
              </a:spcAft>
              <a:buSzPts val="2000"/>
              <a:buChar char="🞆"/>
            </a:pPr>
            <a:r>
              <a:rPr lang="en-US" sz="2000">
                <a:solidFill>
                  <a:schemeClr val="dk1"/>
                </a:solidFill>
              </a:rPr>
              <a:t>An application wire frame</a:t>
            </a:r>
            <a:endParaRPr/>
          </a:p>
          <a:p>
            <a:pPr indent="-342900" lvl="0" marL="342900" rtl="0" algn="l">
              <a:spcBef>
                <a:spcPts val="1000"/>
              </a:spcBef>
              <a:spcAft>
                <a:spcPts val="0"/>
              </a:spcAft>
              <a:buSzPts val="2000"/>
              <a:buChar char="🞆"/>
            </a:pPr>
            <a:r>
              <a:rPr lang="en-US" sz="2000">
                <a:solidFill>
                  <a:schemeClr val="dk1"/>
                </a:solidFill>
              </a:rPr>
              <a:t>A role play</a:t>
            </a:r>
            <a:endParaRPr/>
          </a:p>
          <a:p>
            <a:pPr indent="-215900" lvl="0" marL="342900" rtl="0" algn="l">
              <a:spcBef>
                <a:spcPts val="1000"/>
              </a:spcBef>
              <a:spcAft>
                <a:spcPts val="0"/>
              </a:spcAft>
              <a:buSzPts val="2000"/>
              <a:buNone/>
            </a:pPr>
            <a:r>
              <a:t/>
            </a:r>
            <a:endParaRPr sz="2000">
              <a:solidFill>
                <a:schemeClr val="dk1"/>
              </a:solidFill>
            </a:endParaRPr>
          </a:p>
          <a:p>
            <a:pPr indent="0" lvl="0" marL="0" rtl="0" algn="l">
              <a:spcBef>
                <a:spcPts val="1000"/>
              </a:spcBef>
              <a:spcAft>
                <a:spcPts val="0"/>
              </a:spcAft>
              <a:buSzPts val="2000"/>
              <a:buNone/>
            </a:pPr>
            <a:r>
              <a:rPr lang="en-US" sz="2000">
                <a:solidFill>
                  <a:schemeClr val="dk1"/>
                </a:solidFill>
              </a:rPr>
              <a:t>Be as </a:t>
            </a:r>
            <a:r>
              <a:rPr b="1" lang="en-US" sz="2000">
                <a:solidFill>
                  <a:schemeClr val="dk1"/>
                </a:solidFill>
              </a:rPr>
              <a:t>visual and detail oriented </a:t>
            </a:r>
            <a:r>
              <a:rPr lang="en-US" sz="2000">
                <a:solidFill>
                  <a:schemeClr val="dk1"/>
                </a:solidFill>
              </a:rPr>
              <a:t>as possible. It has to be something tangible that conveys the idea you want to test</a:t>
            </a:r>
            <a:endParaRPr/>
          </a:p>
          <a:p>
            <a:pPr indent="-215900" lvl="0" marL="342900" rtl="0" algn="l">
              <a:spcBef>
                <a:spcPts val="1000"/>
              </a:spcBef>
              <a:spcAft>
                <a:spcPts val="0"/>
              </a:spcAft>
              <a:buSzPts val="2000"/>
              <a:buNone/>
            </a:pPr>
            <a:r>
              <a:t/>
            </a:r>
            <a:endParaRPr sz="2000">
              <a:solidFill>
                <a:schemeClr val="dk1"/>
              </a:solidFill>
            </a:endParaRPr>
          </a:p>
          <a:p>
            <a:pPr indent="-203200" lvl="0" marL="342900" rtl="0" algn="l">
              <a:spcBef>
                <a:spcPts val="1040"/>
              </a:spcBef>
              <a:spcAft>
                <a:spcPts val="0"/>
              </a:spcAft>
              <a:buSzPts val="2200"/>
              <a:buNone/>
            </a:pPr>
            <a:r>
              <a:t/>
            </a:r>
            <a:endParaRPr sz="2200">
              <a:solidFill>
                <a:schemeClr val="dk1"/>
              </a:solidFill>
            </a:endParaRPr>
          </a:p>
        </p:txBody>
      </p:sp>
      <p:pic>
        <p:nvPicPr>
          <p:cNvPr id="352" name="Google Shape;352;p39"/>
          <p:cNvPicPr preferRelativeResize="0"/>
          <p:nvPr/>
        </p:nvPicPr>
        <p:blipFill rotWithShape="1">
          <a:blip r:embed="rId3">
            <a:alphaModFix/>
          </a:blip>
          <a:srcRect b="0" l="0" r="0" t="0"/>
          <a:stretch/>
        </p:blipFill>
        <p:spPr>
          <a:xfrm>
            <a:off x="9969702" y="55983"/>
            <a:ext cx="1788911" cy="1788911"/>
          </a:xfrm>
          <a:prstGeom prst="rect">
            <a:avLst/>
          </a:prstGeom>
          <a:noFill/>
          <a:ln>
            <a:noFill/>
          </a:ln>
        </p:spPr>
      </p:pic>
      <p:pic>
        <p:nvPicPr>
          <p:cNvPr id="353" name="Google Shape;353;p39"/>
          <p:cNvPicPr preferRelativeResize="0"/>
          <p:nvPr/>
        </p:nvPicPr>
        <p:blipFill rotWithShape="1">
          <a:blip r:embed="rId4">
            <a:alphaModFix/>
          </a:blip>
          <a:srcRect b="0" l="0" r="0" t="0"/>
          <a:stretch/>
        </p:blipFill>
        <p:spPr>
          <a:xfrm>
            <a:off x="6185095" y="2627016"/>
            <a:ext cx="6006905" cy="4077187"/>
          </a:xfrm>
          <a:prstGeom prst="rect">
            <a:avLst/>
          </a:prstGeom>
          <a:noFill/>
          <a:ln>
            <a:noFill/>
          </a:ln>
        </p:spPr>
      </p:pic>
      <p:sp>
        <p:nvSpPr>
          <p:cNvPr id="354" name="Google Shape;354;p3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pic>
        <p:nvPicPr>
          <p:cNvPr id="359" name="Google Shape;359;p40"/>
          <p:cNvPicPr preferRelativeResize="0"/>
          <p:nvPr/>
        </p:nvPicPr>
        <p:blipFill rotWithShape="1">
          <a:blip r:embed="rId3">
            <a:alphaModFix/>
          </a:blip>
          <a:srcRect b="0" l="0" r="0" t="0"/>
          <a:stretch/>
        </p:blipFill>
        <p:spPr>
          <a:xfrm>
            <a:off x="4183578" y="1516578"/>
            <a:ext cx="5174179" cy="5174179"/>
          </a:xfrm>
          <a:prstGeom prst="rect">
            <a:avLst/>
          </a:prstGeom>
          <a:noFill/>
          <a:ln>
            <a:noFill/>
          </a:ln>
        </p:spPr>
      </p:pic>
      <p:sp>
        <p:nvSpPr>
          <p:cNvPr id="360" name="Google Shape;360;p40"/>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4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WHAT NEXT?</a:t>
            </a:r>
            <a:endParaRPr/>
          </a:p>
        </p:txBody>
      </p:sp>
      <p:sp>
        <p:nvSpPr>
          <p:cNvPr id="366" name="Google Shape;366;p41"/>
          <p:cNvSpPr txBox="1"/>
          <p:nvPr/>
        </p:nvSpPr>
        <p:spPr>
          <a:xfrm>
            <a:off x="252767" y="2104235"/>
            <a:ext cx="6570244" cy="4893724"/>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342900" lvl="0" marL="342900" marR="0" rtl="0" algn="l">
              <a:lnSpc>
                <a:spcPct val="140000"/>
              </a:lnSpc>
              <a:spcBef>
                <a:spcPts val="0"/>
              </a:spcBef>
              <a:spcAft>
                <a:spcPts val="0"/>
              </a:spcAft>
              <a:buClr>
                <a:srgbClr val="00C6BB"/>
              </a:buClr>
              <a:buSzPts val="2000"/>
              <a:buFont typeface="Noto Sans Symbols"/>
              <a:buChar char="🞆"/>
            </a:pPr>
            <a:r>
              <a:rPr b="1" lang="en-US" sz="2000">
                <a:solidFill>
                  <a:srgbClr val="000000"/>
                </a:solidFill>
                <a:latin typeface="Century Gothic"/>
                <a:ea typeface="Century Gothic"/>
                <a:cs typeface="Century Gothic"/>
                <a:sym typeface="Century Gothic"/>
              </a:rPr>
              <a:t>ITERATION</a:t>
            </a:r>
            <a:r>
              <a:rPr lang="en-US" sz="2000">
                <a:solidFill>
                  <a:srgbClr val="000000"/>
                </a:solidFill>
                <a:latin typeface="Century Gothic"/>
                <a:ea typeface="Century Gothic"/>
                <a:cs typeface="Century Gothic"/>
                <a:sym typeface="Century Gothic"/>
              </a:rPr>
              <a:t>: Integrating user-feedback into your design</a:t>
            </a:r>
            <a:endParaRPr/>
          </a:p>
          <a:p>
            <a:pPr indent="-342900" lvl="0" marL="342900" marR="0" rtl="0" algn="l">
              <a:lnSpc>
                <a:spcPct val="140000"/>
              </a:lnSpc>
              <a:spcBef>
                <a:spcPts val="0"/>
              </a:spcBef>
              <a:spcAft>
                <a:spcPts val="0"/>
              </a:spcAft>
              <a:buClr>
                <a:srgbClr val="00C6BB"/>
              </a:buClr>
              <a:buSzPts val="2000"/>
              <a:buFont typeface="Noto Sans Symbols"/>
              <a:buChar char="🞆"/>
            </a:pPr>
            <a:r>
              <a:rPr b="1" i="0" lang="en-US" sz="2000" u="none" cap="none" strike="noStrike">
                <a:solidFill>
                  <a:srgbClr val="000000"/>
                </a:solidFill>
                <a:latin typeface="Century Gothic"/>
                <a:ea typeface="Century Gothic"/>
                <a:cs typeface="Century Gothic"/>
                <a:sym typeface="Century Gothic"/>
              </a:rPr>
              <a:t>VIABILIY</a:t>
            </a:r>
            <a:r>
              <a:rPr b="1" lang="en-US" sz="2000">
                <a:solidFill>
                  <a:srgbClr val="000000"/>
                </a:solidFill>
                <a:latin typeface="Century Gothic"/>
                <a:ea typeface="Century Gothic"/>
                <a:cs typeface="Century Gothic"/>
                <a:sym typeface="Century Gothic"/>
              </a:rPr>
              <a:t>: </a:t>
            </a:r>
            <a:r>
              <a:rPr lang="en-US" sz="2000">
                <a:solidFill>
                  <a:srgbClr val="000000"/>
                </a:solidFill>
                <a:latin typeface="Century Gothic"/>
                <a:ea typeface="Century Gothic"/>
                <a:cs typeface="Century Gothic"/>
                <a:sym typeface="Century Gothic"/>
              </a:rPr>
              <a:t>Thinking about how this solution will generate an income (business model canvas)</a:t>
            </a:r>
            <a:endParaRPr/>
          </a:p>
          <a:p>
            <a:pPr indent="-342900" lvl="0" marL="342900" marR="0" rtl="0" algn="l">
              <a:lnSpc>
                <a:spcPct val="140000"/>
              </a:lnSpc>
              <a:spcBef>
                <a:spcPts val="0"/>
              </a:spcBef>
              <a:spcAft>
                <a:spcPts val="0"/>
              </a:spcAft>
              <a:buClr>
                <a:srgbClr val="00C6BB"/>
              </a:buClr>
              <a:buSzPts val="2000"/>
              <a:buFont typeface="Noto Sans Symbols"/>
              <a:buChar char="🞆"/>
            </a:pPr>
            <a:r>
              <a:rPr b="1" i="0" lang="en-US" sz="2000" u="none" cap="none" strike="noStrike">
                <a:solidFill>
                  <a:srgbClr val="000000"/>
                </a:solidFill>
                <a:latin typeface="Century Gothic"/>
                <a:ea typeface="Century Gothic"/>
                <a:cs typeface="Century Gothic"/>
                <a:sym typeface="Century Gothic"/>
              </a:rPr>
              <a:t>ROAD MAP: </a:t>
            </a:r>
            <a:r>
              <a:rPr i="0" lang="en-US" sz="2000" u="none" cap="none" strike="noStrike">
                <a:solidFill>
                  <a:srgbClr val="000000"/>
                </a:solidFill>
                <a:latin typeface="Century Gothic"/>
                <a:ea typeface="Century Gothic"/>
                <a:cs typeface="Century Gothic"/>
                <a:sym typeface="Century Gothic"/>
              </a:rPr>
              <a:t>Setting a road map to implementation</a:t>
            </a:r>
            <a:endParaRPr/>
          </a:p>
          <a:p>
            <a:pPr indent="-342900" lvl="0" marL="342900" marR="0" rtl="0" algn="l">
              <a:lnSpc>
                <a:spcPct val="140000"/>
              </a:lnSpc>
              <a:spcBef>
                <a:spcPts val="0"/>
              </a:spcBef>
              <a:spcAft>
                <a:spcPts val="0"/>
              </a:spcAft>
              <a:buClr>
                <a:srgbClr val="00C6BB"/>
              </a:buClr>
              <a:buSzPts val="2000"/>
              <a:buFont typeface="Noto Sans Symbols"/>
              <a:buChar char="🞆"/>
            </a:pPr>
            <a:r>
              <a:rPr b="1" lang="en-US" sz="2000">
                <a:solidFill>
                  <a:srgbClr val="000000"/>
                </a:solidFill>
                <a:latin typeface="Century Gothic"/>
                <a:ea typeface="Century Gothic"/>
                <a:cs typeface="Century Gothic"/>
                <a:sym typeface="Century Gothic"/>
              </a:rPr>
              <a:t>PARTNERSHIPS: </a:t>
            </a:r>
            <a:r>
              <a:rPr lang="en-US" sz="2000">
                <a:solidFill>
                  <a:srgbClr val="000000"/>
                </a:solidFill>
                <a:latin typeface="Century Gothic"/>
                <a:ea typeface="Century Gothic"/>
                <a:cs typeface="Century Gothic"/>
                <a:sym typeface="Century Gothic"/>
              </a:rPr>
              <a:t>Who do we need to partner with and at what stage?</a:t>
            </a:r>
            <a:endParaRPr/>
          </a:p>
          <a:p>
            <a:pPr indent="-342900" lvl="0" marL="342900" marR="0" rtl="0" algn="l">
              <a:lnSpc>
                <a:spcPct val="140000"/>
              </a:lnSpc>
              <a:spcBef>
                <a:spcPts val="0"/>
              </a:spcBef>
              <a:spcAft>
                <a:spcPts val="0"/>
              </a:spcAft>
              <a:buClr>
                <a:srgbClr val="00C6BB"/>
              </a:buClr>
              <a:buSzPts val="2000"/>
              <a:buFont typeface="Noto Sans Symbols"/>
              <a:buChar char="🞆"/>
            </a:pPr>
            <a:r>
              <a:rPr b="1" lang="en-US" sz="2000">
                <a:solidFill>
                  <a:srgbClr val="000000"/>
                </a:solidFill>
                <a:latin typeface="Century Gothic"/>
                <a:ea typeface="Century Gothic"/>
                <a:cs typeface="Century Gothic"/>
                <a:sym typeface="Century Gothic"/>
              </a:rPr>
              <a:t>RESOURCES</a:t>
            </a:r>
            <a:r>
              <a:rPr lang="en-US" sz="2000">
                <a:solidFill>
                  <a:srgbClr val="000000"/>
                </a:solidFill>
                <a:latin typeface="Century Gothic"/>
                <a:ea typeface="Century Gothic"/>
                <a:cs typeface="Century Gothic"/>
                <a:sym typeface="Century Gothic"/>
              </a:rPr>
              <a:t>: What are your immediate, medium-term and long-term resource needs and how will they be met?</a:t>
            </a:r>
            <a:endParaRPr/>
          </a:p>
          <a:p>
            <a:pPr indent="-215900" lvl="0" marL="342900" marR="0" rtl="0" algn="l">
              <a:lnSpc>
                <a:spcPct val="140000"/>
              </a:lnSpc>
              <a:spcBef>
                <a:spcPts val="0"/>
              </a:spcBef>
              <a:spcAft>
                <a:spcPts val="0"/>
              </a:spcAft>
              <a:buClr>
                <a:srgbClr val="00C6BB"/>
              </a:buClr>
              <a:buSzPts val="2000"/>
              <a:buFont typeface="Noto Sans Symbols"/>
              <a:buNone/>
            </a:pPr>
            <a:r>
              <a:t/>
            </a:r>
            <a:endParaRPr sz="2000">
              <a:solidFill>
                <a:srgbClr val="000000"/>
              </a:solidFill>
              <a:latin typeface="Century Gothic"/>
              <a:ea typeface="Century Gothic"/>
              <a:cs typeface="Century Gothic"/>
              <a:sym typeface="Century Gothic"/>
            </a:endParaRPr>
          </a:p>
          <a:p>
            <a:pPr indent="-215900" lvl="0" marL="342900" marR="0" rtl="0" algn="l">
              <a:lnSpc>
                <a:spcPct val="140000"/>
              </a:lnSpc>
              <a:spcBef>
                <a:spcPts val="0"/>
              </a:spcBef>
              <a:spcAft>
                <a:spcPts val="0"/>
              </a:spcAft>
              <a:buClr>
                <a:srgbClr val="00C6BB"/>
              </a:buClr>
              <a:buSzPts val="2000"/>
              <a:buFont typeface="Noto Sans Symbols"/>
              <a:buNone/>
            </a:pPr>
            <a:r>
              <a:t/>
            </a:r>
            <a:endParaRPr i="0" sz="2000" u="none" cap="none" strike="noStrike">
              <a:solidFill>
                <a:srgbClr val="000000"/>
              </a:solidFill>
              <a:latin typeface="Century Gothic"/>
              <a:ea typeface="Century Gothic"/>
              <a:cs typeface="Century Gothic"/>
              <a:sym typeface="Century Gothic"/>
            </a:endParaRPr>
          </a:p>
        </p:txBody>
      </p:sp>
      <p:grpSp>
        <p:nvGrpSpPr>
          <p:cNvPr id="367" name="Google Shape;367;p41"/>
          <p:cNvGrpSpPr/>
          <p:nvPr/>
        </p:nvGrpSpPr>
        <p:grpSpPr>
          <a:xfrm>
            <a:off x="6823011" y="2213079"/>
            <a:ext cx="5037992" cy="4524502"/>
            <a:chOff x="290147" y="2157652"/>
            <a:chExt cx="5037992" cy="4524502"/>
          </a:xfrm>
        </p:grpSpPr>
        <p:sp>
          <p:nvSpPr>
            <p:cNvPr id="368" name="Google Shape;368;p41"/>
            <p:cNvSpPr/>
            <p:nvPr/>
          </p:nvSpPr>
          <p:spPr>
            <a:xfrm>
              <a:off x="290147" y="2157652"/>
              <a:ext cx="2743200" cy="2743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DESIRABLE</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(HUMAN)</a:t>
              </a:r>
              <a:endParaRPr/>
            </a:p>
          </p:txBody>
        </p:sp>
        <p:sp>
          <p:nvSpPr>
            <p:cNvPr id="369" name="Google Shape;369;p41"/>
            <p:cNvSpPr/>
            <p:nvPr/>
          </p:nvSpPr>
          <p:spPr>
            <a:xfrm>
              <a:off x="2584939" y="2157652"/>
              <a:ext cx="2743200" cy="2743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FEASIBLE</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(TECHNOLOGY)</a:t>
              </a:r>
              <a:endParaRPr/>
            </a:p>
          </p:txBody>
        </p:sp>
        <p:sp>
          <p:nvSpPr>
            <p:cNvPr id="370" name="Google Shape;370;p41"/>
            <p:cNvSpPr/>
            <p:nvPr/>
          </p:nvSpPr>
          <p:spPr>
            <a:xfrm>
              <a:off x="1437543" y="3938954"/>
              <a:ext cx="2743200" cy="2743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VIABLE</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(BUSINESS)</a:t>
              </a:r>
              <a:endParaRPr/>
            </a:p>
          </p:txBody>
        </p:sp>
      </p:grpSp>
      <p:sp>
        <p:nvSpPr>
          <p:cNvPr id="371" name="Google Shape;371;p41"/>
          <p:cNvSpPr/>
          <p:nvPr/>
        </p:nvSpPr>
        <p:spPr>
          <a:xfrm rot="-3808344">
            <a:off x="7630765" y="5397304"/>
            <a:ext cx="1127691" cy="1321989"/>
          </a:xfrm>
          <a:custGeom>
            <a:rect b="b" l="l" r="r" t="t"/>
            <a:pathLst>
              <a:path extrusionOk="0" h="120000" w="120000">
                <a:moveTo>
                  <a:pt x="7500" y="60000"/>
                </a:moveTo>
                <a:lnTo>
                  <a:pt x="7500" y="60000"/>
                </a:lnTo>
                <a:cubicBezTo>
                  <a:pt x="7500" y="32881"/>
                  <a:pt x="27339" y="10034"/>
                  <a:pt x="53709" y="6784"/>
                </a:cubicBezTo>
                <a:cubicBezTo>
                  <a:pt x="80079" y="3534"/>
                  <a:pt x="104672" y="20906"/>
                  <a:pt x="110992" y="47246"/>
                </a:cubicBezTo>
                <a:lnTo>
                  <a:pt x="118326" y="47246"/>
                </a:lnTo>
                <a:lnTo>
                  <a:pt x="105000" y="60000"/>
                </a:lnTo>
                <a:lnTo>
                  <a:pt x="88326" y="47246"/>
                </a:lnTo>
                <a:lnTo>
                  <a:pt x="95621" y="47246"/>
                </a:lnTo>
                <a:lnTo>
                  <a:pt x="95621" y="47246"/>
                </a:lnTo>
                <a:cubicBezTo>
                  <a:pt x="89865" y="28206"/>
                  <a:pt x="72253" y="16535"/>
                  <a:pt x="54065" y="19707"/>
                </a:cubicBezTo>
                <a:cubicBezTo>
                  <a:pt x="35878" y="22880"/>
                  <a:pt x="22500" y="39956"/>
                  <a:pt x="22500" y="600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Century Gothic"/>
              <a:ea typeface="Century Gothic"/>
              <a:cs typeface="Century Gothic"/>
              <a:sym typeface="Century Gothic"/>
            </a:endParaRPr>
          </a:p>
        </p:txBody>
      </p:sp>
      <p:sp>
        <p:nvSpPr>
          <p:cNvPr id="372" name="Google Shape;372;p41"/>
          <p:cNvSpPr/>
          <p:nvPr/>
        </p:nvSpPr>
        <p:spPr>
          <a:xfrm flipH="1" rot="4533289">
            <a:off x="10454101" y="3948896"/>
            <a:ext cx="1127691" cy="1450664"/>
          </a:xfrm>
          <a:custGeom>
            <a:rect b="b" l="l" r="r" t="t"/>
            <a:pathLst>
              <a:path extrusionOk="0" h="120000" w="120000">
                <a:moveTo>
                  <a:pt x="7500" y="60000"/>
                </a:moveTo>
                <a:lnTo>
                  <a:pt x="7500" y="60000"/>
                </a:lnTo>
                <a:cubicBezTo>
                  <a:pt x="7500" y="32363"/>
                  <a:pt x="27664" y="9157"/>
                  <a:pt x="54291" y="6151"/>
                </a:cubicBezTo>
                <a:cubicBezTo>
                  <a:pt x="80917" y="3146"/>
                  <a:pt x="105467" y="21305"/>
                  <a:pt x="111258" y="48288"/>
                </a:cubicBezTo>
                <a:lnTo>
                  <a:pt x="118659" y="48288"/>
                </a:lnTo>
                <a:lnTo>
                  <a:pt x="105000" y="60000"/>
                </a:lnTo>
                <a:lnTo>
                  <a:pt x="88659" y="48288"/>
                </a:lnTo>
                <a:lnTo>
                  <a:pt x="96049" y="48288"/>
                </a:lnTo>
                <a:cubicBezTo>
                  <a:pt x="90898" y="27916"/>
                  <a:pt x="73297" y="14956"/>
                  <a:pt x="54783" y="17904"/>
                </a:cubicBezTo>
                <a:cubicBezTo>
                  <a:pt x="36270" y="20852"/>
                  <a:pt x="22500" y="38807"/>
                  <a:pt x="22500" y="600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Century Gothic"/>
              <a:ea typeface="Century Gothic"/>
              <a:cs typeface="Century Gothic"/>
              <a:sym typeface="Century Gothic"/>
            </a:endParaRPr>
          </a:p>
        </p:txBody>
      </p:sp>
      <p:sp>
        <p:nvSpPr>
          <p:cNvPr id="373" name="Google Shape;373;p4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4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THE INNOVATION PIPELINE</a:t>
            </a:r>
            <a:endParaRPr/>
          </a:p>
        </p:txBody>
      </p:sp>
      <p:grpSp>
        <p:nvGrpSpPr>
          <p:cNvPr id="379" name="Google Shape;379;p42"/>
          <p:cNvGrpSpPr/>
          <p:nvPr/>
        </p:nvGrpSpPr>
        <p:grpSpPr>
          <a:xfrm>
            <a:off x="1184154" y="1982755"/>
            <a:ext cx="9823689" cy="4844249"/>
            <a:chOff x="1184154" y="1982755"/>
            <a:chExt cx="9823689" cy="4844249"/>
          </a:xfrm>
        </p:grpSpPr>
        <p:pic>
          <p:nvPicPr>
            <p:cNvPr id="380" name="Google Shape;380;p42"/>
            <p:cNvPicPr preferRelativeResize="0"/>
            <p:nvPr/>
          </p:nvPicPr>
          <p:blipFill rotWithShape="1">
            <a:blip r:embed="rId3">
              <a:alphaModFix/>
            </a:blip>
            <a:srcRect b="0" l="0" r="0" t="0"/>
            <a:stretch/>
          </p:blipFill>
          <p:spPr>
            <a:xfrm>
              <a:off x="1184154" y="1982755"/>
              <a:ext cx="9823689" cy="4596376"/>
            </a:xfrm>
            <a:prstGeom prst="rect">
              <a:avLst/>
            </a:prstGeom>
            <a:noFill/>
            <a:ln>
              <a:noFill/>
            </a:ln>
          </p:spPr>
        </p:pic>
        <p:sp>
          <p:nvSpPr>
            <p:cNvPr id="381" name="Google Shape;381;p42"/>
            <p:cNvSpPr txBox="1"/>
            <p:nvPr/>
          </p:nvSpPr>
          <p:spPr>
            <a:xfrm>
              <a:off x="1184154" y="6457672"/>
              <a:ext cx="9823689" cy="369332"/>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Source: </a:t>
              </a:r>
              <a:r>
                <a:rPr i="1" lang="en-US" sz="1800" u="sng">
                  <a:solidFill>
                    <a:schemeClr val="dk1"/>
                  </a:solidFill>
                  <a:latin typeface="Century Gothic"/>
                  <a:ea typeface="Century Gothic"/>
                  <a:cs typeface="Century Gothic"/>
                  <a:sym typeface="Century Gothic"/>
                  <a:hlinkClick r:id="rId4">
                    <a:extLst>
                      <a:ext uri="{A12FA001-AC4F-418D-AE19-62706E023703}">
                        <ahyp:hlinkClr val="tx"/>
                      </a:ext>
                    </a:extLst>
                  </a:hlinkClick>
                </a:rPr>
                <a:t>IDIA 2019</a:t>
              </a:r>
              <a:r>
                <a:rPr i="1" lang="en-US" sz="1800">
                  <a:solidFill>
                    <a:schemeClr val="dk1"/>
                  </a:solidFill>
                  <a:latin typeface="Century Gothic"/>
                  <a:ea typeface="Century Gothic"/>
                  <a:cs typeface="Century Gothic"/>
                  <a:sym typeface="Century Gothic"/>
                </a:rPr>
                <a:t>- The Innovation Pipeline and strategic partnerships</a:t>
              </a:r>
              <a:endParaRPr sz="1800">
                <a:solidFill>
                  <a:schemeClr val="dk1"/>
                </a:solidFill>
                <a:latin typeface="Century Gothic"/>
                <a:ea typeface="Century Gothic"/>
                <a:cs typeface="Century Gothic"/>
                <a:sym typeface="Century Gothic"/>
              </a:endParaRPr>
            </a:p>
          </p:txBody>
        </p:sp>
      </p:grpSp>
      <p:sp>
        <p:nvSpPr>
          <p:cNvPr id="382" name="Google Shape;382;p4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6" name="Shape 386"/>
        <p:cNvGrpSpPr/>
        <p:nvPr/>
      </p:nvGrpSpPr>
      <p:grpSpPr>
        <a:xfrm>
          <a:off x="0" y="0"/>
          <a:ext cx="0" cy="0"/>
          <a:chOff x="0" y="0"/>
          <a:chExt cx="0" cy="0"/>
        </a:xfrm>
      </p:grpSpPr>
      <p:sp>
        <p:nvSpPr>
          <p:cNvPr id="387" name="Google Shape;387;p43"/>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PITCH- STORY TELLING</a:t>
            </a:r>
            <a:endParaRPr/>
          </a:p>
        </p:txBody>
      </p:sp>
      <p:sp>
        <p:nvSpPr>
          <p:cNvPr id="388" name="Google Shape;388;p43"/>
          <p:cNvSpPr txBox="1"/>
          <p:nvPr/>
        </p:nvSpPr>
        <p:spPr>
          <a:xfrm>
            <a:off x="5813812" y="2115808"/>
            <a:ext cx="6378187" cy="4742191"/>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215900" lvl="0" marL="342900" marR="0" rtl="0" algn="l">
              <a:lnSpc>
                <a:spcPct val="150000"/>
              </a:lnSpc>
              <a:spcBef>
                <a:spcPts val="0"/>
              </a:spcBef>
              <a:spcAft>
                <a:spcPts val="0"/>
              </a:spcAft>
              <a:buClr>
                <a:srgbClr val="00C6BB"/>
              </a:buClr>
              <a:buSzPts val="2000"/>
              <a:buFont typeface="Noto Sans Symbols"/>
              <a:buNone/>
            </a:pPr>
            <a:r>
              <a:t/>
            </a:r>
            <a:endParaRPr b="1" i="0" sz="2000" u="none" cap="none" strike="noStrike">
              <a:solidFill>
                <a:srgbClr val="000000"/>
              </a:solidFill>
              <a:latin typeface="Century Gothic"/>
              <a:ea typeface="Century Gothic"/>
              <a:cs typeface="Century Gothic"/>
              <a:sym typeface="Century Gothic"/>
            </a:endParaRPr>
          </a:p>
        </p:txBody>
      </p:sp>
      <p:pic>
        <p:nvPicPr>
          <p:cNvPr id="389" name="Google Shape;389;p43"/>
          <p:cNvPicPr preferRelativeResize="0"/>
          <p:nvPr/>
        </p:nvPicPr>
        <p:blipFill rotWithShape="1">
          <a:blip r:embed="rId3">
            <a:alphaModFix/>
          </a:blip>
          <a:srcRect b="-1784" l="0" r="0" t="0"/>
          <a:stretch/>
        </p:blipFill>
        <p:spPr>
          <a:xfrm>
            <a:off x="199905" y="2156986"/>
            <a:ext cx="5417124" cy="4597841"/>
          </a:xfrm>
          <a:prstGeom prst="rect">
            <a:avLst/>
          </a:prstGeom>
          <a:noFill/>
          <a:ln>
            <a:noFill/>
          </a:ln>
        </p:spPr>
      </p:pic>
      <p:sp>
        <p:nvSpPr>
          <p:cNvPr id="390" name="Google Shape;390;p43"/>
          <p:cNvSpPr txBox="1"/>
          <p:nvPr/>
        </p:nvSpPr>
        <p:spPr>
          <a:xfrm>
            <a:off x="5956964" y="2255523"/>
            <a:ext cx="6091881" cy="4462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The best pitches evoke the emotions of their audience.</a:t>
            </a:r>
            <a:endParaRPr/>
          </a:p>
          <a:p>
            <a:pPr indent="0" lvl="0" marL="0" marR="0" rtl="0" algn="l">
              <a:spcBef>
                <a:spcPts val="0"/>
              </a:spcBef>
              <a:spcAft>
                <a:spcPts val="0"/>
              </a:spcAft>
              <a:buNone/>
            </a:pPr>
            <a:r>
              <a:t/>
            </a:r>
            <a:endParaRPr sz="20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000">
                <a:solidFill>
                  <a:schemeClr val="dk1"/>
                </a:solidFill>
                <a:latin typeface="Century Gothic"/>
                <a:ea typeface="Century Gothic"/>
                <a:cs typeface="Century Gothic"/>
                <a:sym typeface="Century Gothic"/>
              </a:rPr>
              <a:t>Things you could include in your pitch:</a:t>
            </a:r>
            <a:endParaRPr/>
          </a:p>
          <a:p>
            <a:pPr indent="-457200" lvl="0" marL="457200" marR="0" rtl="0" algn="l">
              <a:spcBef>
                <a:spcPts val="0"/>
              </a:spcBef>
              <a:spcAft>
                <a:spcPts val="0"/>
              </a:spcAft>
              <a:buClr>
                <a:schemeClr val="dk1"/>
              </a:buClr>
              <a:buSzPts val="2000"/>
              <a:buFont typeface="Century Gothic"/>
              <a:buAutoNum type="arabicPeriod"/>
            </a:pPr>
            <a:r>
              <a:rPr b="1" lang="en-US" sz="2000">
                <a:solidFill>
                  <a:schemeClr val="dk1"/>
                </a:solidFill>
                <a:latin typeface="Century Gothic"/>
                <a:ea typeface="Century Gothic"/>
                <a:cs typeface="Century Gothic"/>
                <a:sym typeface="Century Gothic"/>
              </a:rPr>
              <a:t>Build a narrative </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Tell a brief and engaging story, focusing on the most important aspects of your concept. </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Create a provocative statement for your idea. “What if...?” “Imagine a world where…”</a:t>
            </a:r>
            <a:endParaRPr b="0" i="0" sz="2000" u="none" cap="none" strike="noStrike">
              <a:solidFill>
                <a:schemeClr val="dk1"/>
              </a:solidFill>
              <a:latin typeface="Century Gothic"/>
              <a:ea typeface="Century Gothic"/>
              <a:cs typeface="Century Gothic"/>
              <a:sym typeface="Century Gothic"/>
            </a:endParaRPr>
          </a:p>
          <a:p>
            <a:pPr indent="-457200" lvl="0" marL="457200" marR="0" rtl="0" algn="l">
              <a:spcBef>
                <a:spcPts val="0"/>
              </a:spcBef>
              <a:spcAft>
                <a:spcPts val="0"/>
              </a:spcAft>
              <a:buClr>
                <a:schemeClr val="dk1"/>
              </a:buClr>
              <a:buSzPts val="2000"/>
              <a:buFont typeface="Century Gothic"/>
              <a:buAutoNum type="arabicPeriod"/>
            </a:pPr>
            <a:r>
              <a:rPr b="1" lang="en-US" sz="2000">
                <a:solidFill>
                  <a:schemeClr val="dk1"/>
                </a:solidFill>
                <a:latin typeface="Century Gothic"/>
                <a:ea typeface="Century Gothic"/>
                <a:cs typeface="Century Gothic"/>
                <a:sym typeface="Century Gothic"/>
              </a:rPr>
              <a:t>Communicate your value</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Share concisely the value you hope to offer through the concept </a:t>
            </a:r>
            <a:endParaRPr/>
          </a:p>
          <a:p>
            <a:pPr indent="-342900" lvl="1" marL="800100" marR="0" rtl="0" algn="l">
              <a:spcBef>
                <a:spcPts val="0"/>
              </a:spcBef>
              <a:spcAft>
                <a:spcPts val="0"/>
              </a:spcAft>
              <a:buClr>
                <a:schemeClr val="dk1"/>
              </a:buClr>
              <a:buSzPts val="1800"/>
              <a:buFont typeface="Arial"/>
              <a:buChar char="•"/>
            </a:pPr>
            <a:r>
              <a:rPr b="0" i="0" lang="en-US" sz="1800" u="none" cap="none" strike="noStrike">
                <a:solidFill>
                  <a:schemeClr val="dk1"/>
                </a:solidFill>
                <a:latin typeface="Century Gothic"/>
                <a:ea typeface="Century Gothic"/>
                <a:cs typeface="Century Gothic"/>
                <a:sym typeface="Century Gothic"/>
              </a:rPr>
              <a:t>Who is it targeting and what are their most pertinent needs</a:t>
            </a:r>
            <a:endParaRPr/>
          </a:p>
          <a:p>
            <a:pPr indent="-342900" lvl="0" marL="342900" marR="0" rtl="0" algn="l">
              <a:spcBef>
                <a:spcPts val="0"/>
              </a:spcBef>
              <a:spcAft>
                <a:spcPts val="0"/>
              </a:spcAft>
              <a:buClr>
                <a:schemeClr val="dk1"/>
              </a:buClr>
              <a:buSzPts val="1800"/>
              <a:buFont typeface="Century Gothic"/>
              <a:buAutoNum type="arabicPeriod"/>
            </a:pPr>
            <a:r>
              <a:rPr b="1" lang="en-US" sz="1800">
                <a:solidFill>
                  <a:schemeClr val="dk1"/>
                </a:solidFill>
                <a:latin typeface="Century Gothic"/>
                <a:ea typeface="Century Gothic"/>
                <a:cs typeface="Century Gothic"/>
                <a:sym typeface="Century Gothic"/>
              </a:rPr>
              <a:t> </a:t>
            </a:r>
            <a:r>
              <a:rPr b="1" lang="en-US" sz="2000">
                <a:solidFill>
                  <a:schemeClr val="dk1"/>
                </a:solidFill>
                <a:latin typeface="Century Gothic"/>
                <a:ea typeface="Century Gothic"/>
                <a:cs typeface="Century Gothic"/>
                <a:sym typeface="Century Gothic"/>
              </a:rPr>
              <a:t>Demonstrate</a:t>
            </a:r>
            <a:endParaRPr/>
          </a:p>
        </p:txBody>
      </p:sp>
      <p:sp>
        <p:nvSpPr>
          <p:cNvPr id="391" name="Google Shape;391;p4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5" name="Shape 395"/>
        <p:cNvGrpSpPr/>
        <p:nvPr/>
      </p:nvGrpSpPr>
      <p:grpSpPr>
        <a:xfrm>
          <a:off x="0" y="0"/>
          <a:ext cx="0" cy="0"/>
          <a:chOff x="0" y="0"/>
          <a:chExt cx="0" cy="0"/>
        </a:xfrm>
      </p:grpSpPr>
      <p:sp>
        <p:nvSpPr>
          <p:cNvPr id="396" name="Google Shape;396;p44"/>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4000"/>
              <a:buFont typeface="Century Gothic"/>
              <a:buNone/>
            </a:pPr>
            <a:r>
              <a:rPr lang="en-US"/>
              <a:t>GROUP EXERCISE (60 MINUTES)</a:t>
            </a:r>
            <a:endParaRPr/>
          </a:p>
        </p:txBody>
      </p:sp>
      <p:sp>
        <p:nvSpPr>
          <p:cNvPr id="397" name="Google Shape;397;p44"/>
          <p:cNvSpPr txBox="1"/>
          <p:nvPr>
            <p:ph idx="1" type="body"/>
          </p:nvPr>
        </p:nvSpPr>
        <p:spPr>
          <a:xfrm>
            <a:off x="706581" y="2277095"/>
            <a:ext cx="6428509" cy="4442359"/>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rtl="0" algn="l">
              <a:spcBef>
                <a:spcPts val="0"/>
              </a:spcBef>
              <a:spcAft>
                <a:spcPts val="0"/>
              </a:spcAft>
              <a:buSzPts val="2000"/>
              <a:buNone/>
            </a:pPr>
            <a:r>
              <a:rPr lang="en-US" sz="2000">
                <a:solidFill>
                  <a:schemeClr val="dk1"/>
                </a:solidFill>
              </a:rPr>
              <a:t>In your groups prepare your own pitch. The pitch should be </a:t>
            </a:r>
            <a:r>
              <a:rPr b="1" lang="en-US" sz="2000">
                <a:solidFill>
                  <a:schemeClr val="dk1"/>
                </a:solidFill>
              </a:rPr>
              <a:t>5 minutes long </a:t>
            </a:r>
            <a:r>
              <a:rPr lang="en-US" sz="2000">
                <a:solidFill>
                  <a:schemeClr val="dk1"/>
                </a:solidFill>
              </a:rPr>
              <a:t>Include:</a:t>
            </a:r>
            <a:endParaRPr/>
          </a:p>
          <a:p>
            <a:pPr indent="-457200" lvl="0" marL="457200" rtl="0" algn="l">
              <a:spcBef>
                <a:spcPts val="1000"/>
              </a:spcBef>
              <a:spcAft>
                <a:spcPts val="0"/>
              </a:spcAft>
              <a:buSzPts val="2000"/>
              <a:buFont typeface="Century Gothic"/>
              <a:buAutoNum type="arabicPeriod"/>
            </a:pPr>
            <a:r>
              <a:rPr lang="en-US" sz="2000">
                <a:solidFill>
                  <a:schemeClr val="dk1"/>
                </a:solidFill>
              </a:rPr>
              <a:t>Problem statement</a:t>
            </a:r>
            <a:endParaRPr/>
          </a:p>
          <a:p>
            <a:pPr indent="-457200" lvl="0" marL="457200" rtl="0" algn="l">
              <a:spcBef>
                <a:spcPts val="1000"/>
              </a:spcBef>
              <a:spcAft>
                <a:spcPts val="0"/>
              </a:spcAft>
              <a:buSzPts val="2000"/>
              <a:buFont typeface="Century Gothic"/>
              <a:buAutoNum type="arabicPeriod"/>
            </a:pPr>
            <a:r>
              <a:rPr lang="en-US" sz="2000">
                <a:solidFill>
                  <a:schemeClr val="dk1"/>
                </a:solidFill>
              </a:rPr>
              <a:t>Value Preposition</a:t>
            </a:r>
            <a:endParaRPr/>
          </a:p>
          <a:p>
            <a:pPr indent="-457200" lvl="0" marL="457200" rtl="0" algn="l">
              <a:spcBef>
                <a:spcPts val="1000"/>
              </a:spcBef>
              <a:spcAft>
                <a:spcPts val="0"/>
              </a:spcAft>
              <a:buSzPts val="2000"/>
              <a:buFont typeface="Century Gothic"/>
              <a:buAutoNum type="arabicPeriod"/>
            </a:pPr>
            <a:r>
              <a:rPr lang="en-US" sz="2000">
                <a:solidFill>
                  <a:schemeClr val="dk1"/>
                </a:solidFill>
              </a:rPr>
              <a:t>Demonstration of solution</a:t>
            </a:r>
            <a:endParaRPr/>
          </a:p>
          <a:p>
            <a:pPr indent="-457200" lvl="0" marL="457200" rtl="0" algn="l">
              <a:spcBef>
                <a:spcPts val="1000"/>
              </a:spcBef>
              <a:spcAft>
                <a:spcPts val="0"/>
              </a:spcAft>
              <a:buSzPts val="2000"/>
              <a:buFont typeface="Century Gothic"/>
              <a:buAutoNum type="arabicPeriod"/>
            </a:pPr>
            <a:r>
              <a:rPr lang="en-US" sz="2000">
                <a:solidFill>
                  <a:schemeClr val="dk1"/>
                </a:solidFill>
              </a:rPr>
              <a:t>Team &amp; expertise</a:t>
            </a:r>
            <a:endParaRPr/>
          </a:p>
        </p:txBody>
      </p:sp>
      <p:pic>
        <p:nvPicPr>
          <p:cNvPr id="398" name="Google Shape;398;p44"/>
          <p:cNvPicPr preferRelativeResize="0"/>
          <p:nvPr/>
        </p:nvPicPr>
        <p:blipFill rotWithShape="1">
          <a:blip r:embed="rId3">
            <a:alphaModFix/>
          </a:blip>
          <a:srcRect b="0" l="0" r="0" t="0"/>
          <a:stretch/>
        </p:blipFill>
        <p:spPr>
          <a:xfrm>
            <a:off x="9969702" y="55983"/>
            <a:ext cx="1788911" cy="1788911"/>
          </a:xfrm>
          <a:prstGeom prst="rect">
            <a:avLst/>
          </a:prstGeom>
          <a:noFill/>
          <a:ln>
            <a:noFill/>
          </a:ln>
        </p:spPr>
      </p:pic>
      <p:sp>
        <p:nvSpPr>
          <p:cNvPr id="399" name="Google Shape;399;p4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18"/>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RATIONALE FOR THE NETWORK</a:t>
            </a:r>
            <a:endParaRPr/>
          </a:p>
        </p:txBody>
      </p:sp>
      <p:sp>
        <p:nvSpPr>
          <p:cNvPr id="138" name="Google Shape;138;p18"/>
          <p:cNvSpPr txBox="1"/>
          <p:nvPr/>
        </p:nvSpPr>
        <p:spPr>
          <a:xfrm>
            <a:off x="7016262" y="2157652"/>
            <a:ext cx="5011615" cy="4524502"/>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215900" lvl="0" marL="342900" marR="0" rtl="0" algn="ctr">
              <a:lnSpc>
                <a:spcPct val="90000"/>
              </a:lnSpc>
              <a:spcBef>
                <a:spcPts val="0"/>
              </a:spcBef>
              <a:spcAft>
                <a:spcPts val="0"/>
              </a:spcAft>
              <a:buClr>
                <a:schemeClr val="accen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accent1"/>
              </a:buClr>
              <a:buSzPts val="2000"/>
              <a:buFont typeface="Noto Sans Symbols"/>
              <a:buNone/>
            </a:pPr>
            <a:r>
              <a:rPr b="1" lang="en-US" sz="2000">
                <a:solidFill>
                  <a:schemeClr val="accent6"/>
                </a:solidFill>
                <a:latin typeface="Century Gothic"/>
                <a:ea typeface="Century Gothic"/>
                <a:cs typeface="Century Gothic"/>
                <a:sym typeface="Century Gothic"/>
              </a:rPr>
              <a:t>Although development efforts have saved lives, they have not sufficiently built resilience of target communities; the same shocks/stresses recur with similar consequences</a:t>
            </a:r>
            <a:endParaRPr/>
          </a:p>
          <a:p>
            <a:pPr indent="0" lvl="0" marL="0" marR="0" rtl="0" algn="ctr">
              <a:lnSpc>
                <a:spcPct val="90000"/>
              </a:lnSpc>
              <a:spcBef>
                <a:spcPts val="1000"/>
              </a:spcBef>
              <a:spcAft>
                <a:spcPts val="0"/>
              </a:spcAft>
              <a:buClr>
                <a:schemeClr val="accent1"/>
              </a:buClr>
              <a:buSzPts val="2000"/>
              <a:buFont typeface="Noto Sans Symbols"/>
              <a:buNone/>
            </a:pPr>
            <a:r>
              <a:t/>
            </a:r>
            <a:endParaRPr b="1" sz="2000">
              <a:solidFill>
                <a:schemeClr val="dk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accent1"/>
              </a:buClr>
              <a:buSzPts val="2000"/>
              <a:buFont typeface="Noto Sans Symbols"/>
              <a:buNone/>
            </a:pPr>
            <a:r>
              <a:rPr b="1" lang="en-US" sz="2000">
                <a:solidFill>
                  <a:schemeClr val="dk1"/>
                </a:solidFill>
                <a:latin typeface="Century Gothic"/>
                <a:ea typeface="Century Gothic"/>
                <a:cs typeface="Century Gothic"/>
                <a:sym typeface="Century Gothic"/>
              </a:rPr>
              <a:t>RAN seeks to break these negative cycles by tapping into the adaptive capacities of communities and the potential of African students, scholars to ideate, develop and implement solutions that build resilience of communities’</a:t>
            </a:r>
            <a:endParaRPr/>
          </a:p>
          <a:p>
            <a:pPr indent="0" lvl="0" marL="0" marR="0" rtl="0" algn="ctr">
              <a:lnSpc>
                <a:spcPct val="90000"/>
              </a:lnSpc>
              <a:spcBef>
                <a:spcPts val="1000"/>
              </a:spcBef>
              <a:spcAft>
                <a:spcPts val="0"/>
              </a:spcAft>
              <a:buClr>
                <a:schemeClr val="accent1"/>
              </a:buClr>
              <a:buSzPts val="2000"/>
              <a:buFont typeface="Noto Sans Symbols"/>
              <a:buNone/>
            </a:pPr>
            <a:r>
              <a:t/>
            </a:r>
            <a:endParaRPr b="1" sz="2000">
              <a:solidFill>
                <a:schemeClr val="dk1"/>
              </a:solidFill>
              <a:latin typeface="Century Gothic"/>
              <a:ea typeface="Century Gothic"/>
              <a:cs typeface="Century Gothic"/>
              <a:sym typeface="Century Gothic"/>
            </a:endParaRPr>
          </a:p>
          <a:p>
            <a:pPr indent="-215900" lvl="0" marL="342900" marR="0" rtl="0" algn="ctr">
              <a:lnSpc>
                <a:spcPct val="90000"/>
              </a:lnSpc>
              <a:spcBef>
                <a:spcPts val="1000"/>
              </a:spcBef>
              <a:spcAft>
                <a:spcPts val="0"/>
              </a:spcAft>
              <a:buClr>
                <a:schemeClr val="accen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215900" lvl="0" marL="342900" marR="0" rtl="0" algn="ctr">
              <a:lnSpc>
                <a:spcPct val="90000"/>
              </a:lnSpc>
              <a:spcBef>
                <a:spcPts val="1000"/>
              </a:spcBef>
              <a:spcAft>
                <a:spcPts val="0"/>
              </a:spcAft>
              <a:buClr>
                <a:schemeClr val="accen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228600" lvl="0" marL="342900" marR="0" rtl="0" algn="ctr">
              <a:lnSpc>
                <a:spcPct val="90000"/>
              </a:lnSpc>
              <a:spcBef>
                <a:spcPts val="960"/>
              </a:spcBef>
              <a:spcAft>
                <a:spcPts val="0"/>
              </a:spcAft>
              <a:buClr>
                <a:schemeClr val="accent1"/>
              </a:buClr>
              <a:buSzPts val="1800"/>
              <a:buFont typeface="Noto Sans Symbols"/>
              <a:buNone/>
            </a:pPr>
            <a:r>
              <a:t/>
            </a:r>
            <a:endParaRPr sz="1800">
              <a:solidFill>
                <a:schemeClr val="dk1"/>
              </a:solidFill>
              <a:latin typeface="Century Gothic"/>
              <a:ea typeface="Century Gothic"/>
              <a:cs typeface="Century Gothic"/>
              <a:sym typeface="Century Gothic"/>
            </a:endParaRPr>
          </a:p>
        </p:txBody>
      </p:sp>
      <p:pic>
        <p:nvPicPr>
          <p:cNvPr id="139" name="Google Shape;139;p18"/>
          <p:cNvPicPr preferRelativeResize="0"/>
          <p:nvPr/>
        </p:nvPicPr>
        <p:blipFill rotWithShape="1">
          <a:blip r:embed="rId3">
            <a:alphaModFix/>
          </a:blip>
          <a:srcRect b="0" l="0" r="0" t="0"/>
          <a:stretch/>
        </p:blipFill>
        <p:spPr>
          <a:xfrm>
            <a:off x="271644" y="2182530"/>
            <a:ext cx="6744618" cy="4499624"/>
          </a:xfrm>
          <a:prstGeom prst="rect">
            <a:avLst/>
          </a:prstGeom>
          <a:noFill/>
          <a:ln>
            <a:noFill/>
          </a:ln>
        </p:spPr>
      </p:pic>
      <p:sp>
        <p:nvSpPr>
          <p:cNvPr id="140" name="Google Shape;140;p18"/>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3" name="Shape 403"/>
        <p:cNvGrpSpPr/>
        <p:nvPr/>
      </p:nvGrpSpPr>
      <p:grpSpPr>
        <a:xfrm>
          <a:off x="0" y="0"/>
          <a:ext cx="0" cy="0"/>
          <a:chOff x="0" y="0"/>
          <a:chExt cx="0" cy="0"/>
        </a:xfrm>
      </p:grpSpPr>
      <p:pic>
        <p:nvPicPr>
          <p:cNvPr id="404" name="Google Shape;404;p45"/>
          <p:cNvPicPr preferRelativeResize="0"/>
          <p:nvPr/>
        </p:nvPicPr>
        <p:blipFill rotWithShape="1">
          <a:blip r:embed="rId3">
            <a:alphaModFix/>
          </a:blip>
          <a:srcRect b="0" l="0" r="0" t="0"/>
          <a:stretch/>
        </p:blipFill>
        <p:spPr>
          <a:xfrm>
            <a:off x="4179453" y="1473200"/>
            <a:ext cx="3911601" cy="3911601"/>
          </a:xfrm>
          <a:prstGeom prst="rect">
            <a:avLst/>
          </a:prstGeom>
          <a:noFill/>
          <a:ln>
            <a:noFill/>
          </a:ln>
        </p:spPr>
      </p:pic>
      <p:sp>
        <p:nvSpPr>
          <p:cNvPr id="405" name="Google Shape;405;p45"/>
          <p:cNvSpPr txBox="1"/>
          <p:nvPr/>
        </p:nvSpPr>
        <p:spPr>
          <a:xfrm>
            <a:off x="1288473" y="5384801"/>
            <a:ext cx="9060872"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800">
                <a:solidFill>
                  <a:srgbClr val="00948C"/>
                </a:solidFill>
                <a:latin typeface="Century Gothic"/>
                <a:ea typeface="Century Gothic"/>
                <a:cs typeface="Century Gothic"/>
                <a:sym typeface="Century Gothic"/>
              </a:rPr>
              <a:t>PITCHES &amp; FEEDBACK</a:t>
            </a:r>
            <a:endParaRPr/>
          </a:p>
        </p:txBody>
      </p:sp>
      <p:sp>
        <p:nvSpPr>
          <p:cNvPr id="406" name="Google Shape;406;p45"/>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19"/>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WHAT IS INNOVATION?</a:t>
            </a:r>
            <a:endParaRPr/>
          </a:p>
        </p:txBody>
      </p:sp>
      <p:sp>
        <p:nvSpPr>
          <p:cNvPr id="146" name="Google Shape;146;p19"/>
          <p:cNvSpPr txBox="1"/>
          <p:nvPr/>
        </p:nvSpPr>
        <p:spPr>
          <a:xfrm>
            <a:off x="5609494" y="2157652"/>
            <a:ext cx="6418384" cy="4524502"/>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Clr>
                <a:schemeClr val="accent1"/>
              </a:buClr>
              <a:buSzPts val="2000"/>
              <a:buFont typeface="Noto Sans Symbols"/>
              <a:buNone/>
            </a:pPr>
            <a:r>
              <a:t/>
            </a:r>
            <a:endParaRPr sz="2000">
              <a:solidFill>
                <a:schemeClr val="lt1"/>
              </a:solidFill>
              <a:latin typeface="Century Gothic"/>
              <a:ea typeface="Century Gothic"/>
              <a:cs typeface="Century Gothic"/>
              <a:sym typeface="Century Gothic"/>
            </a:endParaRPr>
          </a:p>
          <a:p>
            <a:pPr indent="0" lvl="0" marL="0" marR="0" rtl="0" algn="ctr">
              <a:spcBef>
                <a:spcPts val="1000"/>
              </a:spcBef>
              <a:spcAft>
                <a:spcPts val="0"/>
              </a:spcAft>
              <a:buClr>
                <a:schemeClr val="accent1"/>
              </a:buClr>
              <a:buSzPts val="2000"/>
              <a:buFont typeface="Noto Sans Symbols"/>
              <a:buNone/>
            </a:pPr>
            <a:r>
              <a:rPr lang="en-US" sz="2000">
                <a:solidFill>
                  <a:schemeClr val="dk1"/>
                </a:solidFill>
                <a:latin typeface="Century Gothic"/>
                <a:ea typeface="Century Gothic"/>
                <a:cs typeface="Century Gothic"/>
                <a:sym typeface="Century Gothic"/>
              </a:rPr>
              <a:t>“A </a:t>
            </a:r>
            <a:r>
              <a:rPr b="1" lang="en-US" sz="2000" u="sng">
                <a:solidFill>
                  <a:schemeClr val="dk1"/>
                </a:solidFill>
                <a:latin typeface="Century Gothic"/>
                <a:ea typeface="Century Gothic"/>
                <a:cs typeface="Century Gothic"/>
                <a:sym typeface="Century Gothic"/>
              </a:rPr>
              <a:t>technology or approach </a:t>
            </a:r>
            <a:r>
              <a:rPr lang="en-US" sz="2000">
                <a:solidFill>
                  <a:schemeClr val="dk1"/>
                </a:solidFill>
                <a:latin typeface="Century Gothic"/>
                <a:ea typeface="Century Gothic"/>
                <a:cs typeface="Century Gothic"/>
                <a:sym typeface="Century Gothic"/>
              </a:rPr>
              <a:t>that </a:t>
            </a:r>
            <a:r>
              <a:rPr b="1" lang="en-US" sz="2000">
                <a:solidFill>
                  <a:schemeClr val="dk1"/>
                </a:solidFill>
                <a:latin typeface="Century Gothic"/>
                <a:ea typeface="Century Gothic"/>
                <a:cs typeface="Century Gothic"/>
                <a:sym typeface="Century Gothic"/>
              </a:rPr>
              <a:t>outperforms</a:t>
            </a:r>
            <a:r>
              <a:rPr lang="en-US" sz="2000">
                <a:solidFill>
                  <a:schemeClr val="dk1"/>
                </a:solidFill>
                <a:latin typeface="Century Gothic"/>
                <a:ea typeface="Century Gothic"/>
                <a:cs typeface="Century Gothic"/>
                <a:sym typeface="Century Gothic"/>
              </a:rPr>
              <a:t> normative ways of doing things, to drive new behaviours, outcomes, value creation, and system transformation either through modifying an existing idea or developing a completely novel approach (Invention) “</a:t>
            </a:r>
            <a:endParaRPr/>
          </a:p>
          <a:p>
            <a:pPr indent="0" lvl="0" marL="0" marR="0" rtl="0" algn="ctr">
              <a:spcBef>
                <a:spcPts val="1000"/>
              </a:spcBef>
              <a:spcAft>
                <a:spcPts val="0"/>
              </a:spcAft>
              <a:buClr>
                <a:schemeClr val="accent1"/>
              </a:buClr>
              <a:buSzPts val="2000"/>
              <a:buFont typeface="Noto Sans Symbols"/>
              <a:buNone/>
            </a:pPr>
            <a:r>
              <a:rPr lang="en-US" sz="2000">
                <a:solidFill>
                  <a:schemeClr val="dk1"/>
                </a:solidFill>
                <a:latin typeface="Century Gothic"/>
                <a:ea typeface="Century Gothic"/>
                <a:cs typeface="Century Gothic"/>
                <a:sym typeface="Century Gothic"/>
              </a:rPr>
              <a:t>~ </a:t>
            </a:r>
            <a:r>
              <a:rPr i="1" lang="en-US" sz="2000">
                <a:solidFill>
                  <a:schemeClr val="dk1"/>
                </a:solidFill>
                <a:latin typeface="Century Gothic"/>
                <a:ea typeface="Century Gothic"/>
                <a:cs typeface="Century Gothic"/>
                <a:sym typeface="Century Gothic"/>
              </a:rPr>
              <a:t>Banny Banerjee</a:t>
            </a:r>
            <a:endParaRPr b="0" i="0" sz="2000" u="none" cap="none" strike="noStrike">
              <a:solidFill>
                <a:srgbClr val="000000"/>
              </a:solidFill>
              <a:latin typeface="Century Gothic"/>
              <a:ea typeface="Century Gothic"/>
              <a:cs typeface="Century Gothic"/>
              <a:sym typeface="Century Gothic"/>
            </a:endParaRPr>
          </a:p>
          <a:p>
            <a:pPr indent="-228600" lvl="0" marL="342900" marR="0" rtl="0" algn="l">
              <a:lnSpc>
                <a:spcPct val="100000"/>
              </a:lnSpc>
              <a:spcBef>
                <a:spcPts val="960"/>
              </a:spcBef>
              <a:spcAft>
                <a:spcPts val="0"/>
              </a:spcAft>
              <a:buClr>
                <a:srgbClr val="00C6BB"/>
              </a:buClr>
              <a:buSzPts val="1800"/>
              <a:buFont typeface="Noto Sans Symbols"/>
              <a:buNone/>
            </a:pPr>
            <a:r>
              <a:t/>
            </a:r>
            <a:endParaRPr b="0" i="0" sz="1800" u="none" cap="none" strike="noStrike">
              <a:solidFill>
                <a:srgbClr val="000000"/>
              </a:solidFill>
              <a:latin typeface="Century Gothic"/>
              <a:ea typeface="Century Gothic"/>
              <a:cs typeface="Century Gothic"/>
              <a:sym typeface="Century Gothic"/>
            </a:endParaRPr>
          </a:p>
        </p:txBody>
      </p:sp>
      <p:grpSp>
        <p:nvGrpSpPr>
          <p:cNvPr id="147" name="Google Shape;147;p19"/>
          <p:cNvGrpSpPr/>
          <p:nvPr/>
        </p:nvGrpSpPr>
        <p:grpSpPr>
          <a:xfrm>
            <a:off x="571501" y="2157652"/>
            <a:ext cx="5037992" cy="4524502"/>
            <a:chOff x="290147" y="2157652"/>
            <a:chExt cx="5037992" cy="4524502"/>
          </a:xfrm>
        </p:grpSpPr>
        <p:sp>
          <p:nvSpPr>
            <p:cNvPr id="148" name="Google Shape;148;p19"/>
            <p:cNvSpPr/>
            <p:nvPr/>
          </p:nvSpPr>
          <p:spPr>
            <a:xfrm>
              <a:off x="290147" y="2157652"/>
              <a:ext cx="2743200" cy="2743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DESIRABLE</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(HUMAN)</a:t>
              </a:r>
              <a:endParaRPr/>
            </a:p>
          </p:txBody>
        </p:sp>
        <p:sp>
          <p:nvSpPr>
            <p:cNvPr id="149" name="Google Shape;149;p19"/>
            <p:cNvSpPr/>
            <p:nvPr/>
          </p:nvSpPr>
          <p:spPr>
            <a:xfrm>
              <a:off x="2584939" y="2157652"/>
              <a:ext cx="2743200" cy="2743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FEASIBLE</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(TECHNOLOGY)</a:t>
              </a:r>
              <a:endParaRPr/>
            </a:p>
          </p:txBody>
        </p:sp>
        <p:sp>
          <p:nvSpPr>
            <p:cNvPr id="150" name="Google Shape;150;p19"/>
            <p:cNvSpPr/>
            <p:nvPr/>
          </p:nvSpPr>
          <p:spPr>
            <a:xfrm>
              <a:off x="1437543" y="3938954"/>
              <a:ext cx="2743200" cy="2743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VIABLE</a:t>
              </a:r>
              <a:endParaRPr/>
            </a:p>
            <a:p>
              <a:pPr indent="0" lvl="0" marL="0" marR="0" rtl="0" algn="ctr">
                <a:lnSpc>
                  <a:spcPct val="100000"/>
                </a:lnSpc>
                <a:spcBef>
                  <a:spcPts val="0"/>
                </a:spcBef>
                <a:spcAft>
                  <a:spcPts val="0"/>
                </a:spcAft>
                <a:buClr>
                  <a:srgbClr val="000000"/>
                </a:buClr>
                <a:buSzPts val="1800"/>
                <a:buFont typeface="Century Gothic"/>
                <a:buNone/>
              </a:pPr>
              <a:r>
                <a:rPr b="0" i="0" lang="en-US" sz="1800" u="none" cap="none" strike="noStrike">
                  <a:solidFill>
                    <a:srgbClr val="000000"/>
                  </a:solidFill>
                  <a:latin typeface="Century Gothic"/>
                  <a:ea typeface="Century Gothic"/>
                  <a:cs typeface="Century Gothic"/>
                  <a:sym typeface="Century Gothic"/>
                </a:rPr>
                <a:t>(BUSINESS)</a:t>
              </a:r>
              <a:endParaRPr/>
            </a:p>
          </p:txBody>
        </p:sp>
      </p:grpSp>
      <p:sp>
        <p:nvSpPr>
          <p:cNvPr id="151" name="Google Shape;151;p19"/>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20"/>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A FEW EXAMPLES FROM RAN…</a:t>
            </a:r>
            <a:endParaRPr/>
          </a:p>
        </p:txBody>
      </p:sp>
      <p:grpSp>
        <p:nvGrpSpPr>
          <p:cNvPr id="157" name="Google Shape;157;p20"/>
          <p:cNvGrpSpPr/>
          <p:nvPr/>
        </p:nvGrpSpPr>
        <p:grpSpPr>
          <a:xfrm>
            <a:off x="1202224" y="2993436"/>
            <a:ext cx="3446584" cy="2774373"/>
            <a:chOff x="428501" y="2254882"/>
            <a:chExt cx="3446584" cy="2774373"/>
          </a:xfrm>
        </p:grpSpPr>
        <p:pic>
          <p:nvPicPr>
            <p:cNvPr id="158" name="Google Shape;158;p20"/>
            <p:cNvPicPr preferRelativeResize="0"/>
            <p:nvPr/>
          </p:nvPicPr>
          <p:blipFill rotWithShape="1">
            <a:blip r:embed="rId3">
              <a:alphaModFix/>
            </a:blip>
            <a:srcRect b="0" l="0" r="0" t="0"/>
            <a:stretch/>
          </p:blipFill>
          <p:spPr>
            <a:xfrm flipH="1">
              <a:off x="474784" y="2254882"/>
              <a:ext cx="3354018" cy="2405041"/>
            </a:xfrm>
            <a:prstGeom prst="rect">
              <a:avLst/>
            </a:prstGeom>
            <a:noFill/>
            <a:ln>
              <a:noFill/>
            </a:ln>
          </p:spPr>
        </p:pic>
        <p:sp>
          <p:nvSpPr>
            <p:cNvPr id="159" name="Google Shape;159;p20"/>
            <p:cNvSpPr txBox="1"/>
            <p:nvPr/>
          </p:nvSpPr>
          <p:spPr>
            <a:xfrm>
              <a:off x="428501" y="4659923"/>
              <a:ext cx="344658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Village Egg Bank Project</a:t>
              </a:r>
              <a:endParaRPr/>
            </a:p>
          </p:txBody>
        </p:sp>
      </p:grpSp>
      <p:pic>
        <p:nvPicPr>
          <p:cNvPr id="160" name="Google Shape;160;p20"/>
          <p:cNvPicPr preferRelativeResize="0"/>
          <p:nvPr/>
        </p:nvPicPr>
        <p:blipFill rotWithShape="1">
          <a:blip r:embed="rId4">
            <a:alphaModFix/>
          </a:blip>
          <a:srcRect b="0" l="0" r="0" t="0"/>
          <a:stretch/>
        </p:blipFill>
        <p:spPr>
          <a:xfrm>
            <a:off x="6594230" y="2993436"/>
            <a:ext cx="5089727" cy="2193848"/>
          </a:xfrm>
          <a:prstGeom prst="rect">
            <a:avLst/>
          </a:prstGeom>
          <a:noFill/>
          <a:ln>
            <a:noFill/>
          </a:ln>
        </p:spPr>
      </p:pic>
      <p:sp>
        <p:nvSpPr>
          <p:cNvPr id="161" name="Google Shape;161;p20"/>
          <p:cNvSpPr txBox="1"/>
          <p:nvPr/>
        </p:nvSpPr>
        <p:spPr>
          <a:xfrm>
            <a:off x="1372153" y="2223994"/>
            <a:ext cx="310672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entury Gothic"/>
                <a:ea typeface="Century Gothic"/>
                <a:cs typeface="Century Gothic"/>
                <a:sym typeface="Century Gothic"/>
              </a:rPr>
              <a:t>AN APPROACH</a:t>
            </a:r>
            <a:endParaRPr/>
          </a:p>
        </p:txBody>
      </p:sp>
      <p:sp>
        <p:nvSpPr>
          <p:cNvPr id="162" name="Google Shape;162;p20"/>
          <p:cNvSpPr txBox="1"/>
          <p:nvPr/>
        </p:nvSpPr>
        <p:spPr>
          <a:xfrm>
            <a:off x="7585730" y="2223994"/>
            <a:ext cx="310672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Century Gothic"/>
                <a:ea typeface="Century Gothic"/>
                <a:cs typeface="Century Gothic"/>
                <a:sym typeface="Century Gothic"/>
              </a:rPr>
              <a:t>A TECHNOLOGY</a:t>
            </a:r>
            <a:endParaRPr/>
          </a:p>
        </p:txBody>
      </p:sp>
      <p:sp>
        <p:nvSpPr>
          <p:cNvPr id="163" name="Google Shape;163;p20"/>
          <p:cNvSpPr txBox="1"/>
          <p:nvPr/>
        </p:nvSpPr>
        <p:spPr>
          <a:xfrm>
            <a:off x="4268417" y="2223994"/>
            <a:ext cx="3106725"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6"/>
                </a:solidFill>
                <a:latin typeface="Century Gothic"/>
                <a:ea typeface="Century Gothic"/>
                <a:cs typeface="Century Gothic"/>
                <a:sym typeface="Century Gothic"/>
              </a:rPr>
              <a:t>VS</a:t>
            </a:r>
            <a:endParaRPr/>
          </a:p>
        </p:txBody>
      </p:sp>
      <p:sp>
        <p:nvSpPr>
          <p:cNvPr id="164" name="Google Shape;164;p20"/>
          <p:cNvSpPr txBox="1"/>
          <p:nvPr/>
        </p:nvSpPr>
        <p:spPr>
          <a:xfrm>
            <a:off x="7415800" y="5275440"/>
            <a:ext cx="344658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entury Gothic"/>
                <a:ea typeface="Century Gothic"/>
                <a:cs typeface="Century Gothic"/>
                <a:sym typeface="Century Gothic"/>
              </a:rPr>
              <a:t>The PedalTap</a:t>
            </a:r>
            <a:endParaRPr b="1" sz="1800">
              <a:solidFill>
                <a:schemeClr val="dk1"/>
              </a:solidFill>
              <a:latin typeface="Century Gothic"/>
              <a:ea typeface="Century Gothic"/>
              <a:cs typeface="Century Gothic"/>
              <a:sym typeface="Century Gothic"/>
            </a:endParaRPr>
          </a:p>
        </p:txBody>
      </p:sp>
      <p:sp>
        <p:nvSpPr>
          <p:cNvPr id="165" name="Google Shape;165;p20"/>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descr="https://scontent.fnbo1-1.fna.fbcdn.net/v/t1.0-9/13892375_10153920262288865_8272348538442581575_n.jpg?oh=391bd0d4f6aca81bb824e2d03e619be5&amp;oe=581F6988" id="170" name="Google Shape;170;p21"/>
          <p:cNvPicPr preferRelativeResize="0"/>
          <p:nvPr/>
        </p:nvPicPr>
        <p:blipFill rotWithShape="1">
          <a:blip r:embed="rId3">
            <a:alphaModFix/>
          </a:blip>
          <a:srcRect b="0" l="0" r="0" t="0"/>
          <a:stretch/>
        </p:blipFill>
        <p:spPr>
          <a:xfrm>
            <a:off x="250348" y="2048839"/>
            <a:ext cx="4868570" cy="4623507"/>
          </a:xfrm>
          <a:prstGeom prst="rect">
            <a:avLst/>
          </a:prstGeom>
          <a:noFill/>
          <a:ln>
            <a:noFill/>
          </a:ln>
        </p:spPr>
      </p:pic>
      <p:sp>
        <p:nvSpPr>
          <p:cNvPr id="171" name="Google Shape;171;p2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WHAT IS HUMAN CENTERED DESIGN?</a:t>
            </a:r>
            <a:endParaRPr/>
          </a:p>
        </p:txBody>
      </p:sp>
      <p:sp>
        <p:nvSpPr>
          <p:cNvPr id="172" name="Google Shape;172;p21"/>
          <p:cNvSpPr txBox="1"/>
          <p:nvPr/>
        </p:nvSpPr>
        <p:spPr>
          <a:xfrm>
            <a:off x="5609494" y="2157652"/>
            <a:ext cx="6418384" cy="4524502"/>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000"/>
              <a:buFont typeface="Noto Sans Symbols"/>
              <a:buNone/>
            </a:pPr>
            <a:r>
              <a:rPr lang="en-US" sz="2000">
                <a:solidFill>
                  <a:schemeClr val="dk1"/>
                </a:solidFill>
                <a:latin typeface="Century Gothic"/>
                <a:ea typeface="Century Gothic"/>
                <a:cs typeface="Century Gothic"/>
                <a:sym typeface="Century Gothic"/>
              </a:rPr>
              <a:t>It is systematic process that draws upon logic, imagination, intuition, and systemic reasoning, to </a:t>
            </a:r>
            <a:r>
              <a:rPr b="1" lang="en-US" sz="2000">
                <a:solidFill>
                  <a:schemeClr val="dk1"/>
                </a:solidFill>
                <a:latin typeface="Century Gothic"/>
                <a:ea typeface="Century Gothic"/>
                <a:cs typeface="Century Gothic"/>
                <a:sym typeface="Century Gothic"/>
              </a:rPr>
              <a:t>explore possibilities </a:t>
            </a:r>
            <a:r>
              <a:rPr lang="en-US" sz="2000">
                <a:solidFill>
                  <a:schemeClr val="dk1"/>
                </a:solidFill>
                <a:latin typeface="Century Gothic"/>
                <a:ea typeface="Century Gothic"/>
                <a:cs typeface="Century Gothic"/>
                <a:sym typeface="Century Gothic"/>
              </a:rPr>
              <a:t>of what could be—and to </a:t>
            </a:r>
            <a:r>
              <a:rPr b="1" lang="en-US" sz="2000">
                <a:solidFill>
                  <a:schemeClr val="dk1"/>
                </a:solidFill>
                <a:latin typeface="Century Gothic"/>
                <a:ea typeface="Century Gothic"/>
                <a:cs typeface="Century Gothic"/>
                <a:sym typeface="Century Gothic"/>
              </a:rPr>
              <a:t>create desired outcomes </a:t>
            </a:r>
            <a:r>
              <a:rPr lang="en-US" sz="2000">
                <a:solidFill>
                  <a:schemeClr val="dk1"/>
                </a:solidFill>
                <a:latin typeface="Century Gothic"/>
                <a:ea typeface="Century Gothic"/>
                <a:cs typeface="Century Gothic"/>
                <a:sym typeface="Century Gothic"/>
              </a:rPr>
              <a:t>that benefit the end user</a:t>
            </a:r>
            <a:endParaRPr/>
          </a:p>
          <a:p>
            <a:pPr indent="0" lvl="0" marL="0" marR="0" rtl="0" algn="l">
              <a:spcBef>
                <a:spcPts val="1000"/>
              </a:spcBef>
              <a:spcAft>
                <a:spcPts val="0"/>
              </a:spcAft>
              <a:buClr>
                <a:schemeClr val="accent1"/>
              </a:buClr>
              <a:buSzPts val="2000"/>
              <a:buFont typeface="Noto Sans Symbols"/>
              <a:buNone/>
            </a:pPr>
            <a:r>
              <a:t/>
            </a:r>
            <a:endParaRPr sz="2000">
              <a:solidFill>
                <a:schemeClr val="dk1"/>
              </a:solidFill>
              <a:latin typeface="Century Gothic"/>
              <a:ea typeface="Century Gothic"/>
              <a:cs typeface="Century Gothic"/>
              <a:sym typeface="Century Gothic"/>
            </a:endParaRPr>
          </a:p>
          <a:p>
            <a:pPr indent="0" lvl="0" marL="0" marR="0" rtl="0" algn="l">
              <a:spcBef>
                <a:spcPts val="1000"/>
              </a:spcBef>
              <a:spcAft>
                <a:spcPts val="0"/>
              </a:spcAft>
              <a:buClr>
                <a:schemeClr val="accent1"/>
              </a:buClr>
              <a:buSzPts val="2000"/>
              <a:buFont typeface="Noto Sans Symbols"/>
              <a:buNone/>
            </a:pPr>
            <a:r>
              <a:rPr lang="en-US" sz="2000">
                <a:solidFill>
                  <a:schemeClr val="dk1"/>
                </a:solidFill>
                <a:latin typeface="Century Gothic"/>
                <a:ea typeface="Century Gothic"/>
                <a:cs typeface="Century Gothic"/>
                <a:sym typeface="Century Gothic"/>
              </a:rPr>
              <a:t>Once we’ve determined a range of </a:t>
            </a:r>
            <a:r>
              <a:rPr b="1" i="1" lang="en-US" sz="2000">
                <a:solidFill>
                  <a:schemeClr val="dk1"/>
                </a:solidFill>
                <a:latin typeface="Century Gothic"/>
                <a:ea typeface="Century Gothic"/>
                <a:cs typeface="Century Gothic"/>
                <a:sym typeface="Century Gothic"/>
              </a:rPr>
              <a:t>desirable solutions</a:t>
            </a:r>
            <a:r>
              <a:rPr lang="en-US" sz="2000">
                <a:solidFill>
                  <a:schemeClr val="dk1"/>
                </a:solidFill>
                <a:latin typeface="Century Gothic"/>
                <a:ea typeface="Century Gothic"/>
                <a:cs typeface="Century Gothic"/>
                <a:sym typeface="Century Gothic"/>
              </a:rPr>
              <a:t> for the community we’re serving, we hone in on:</a:t>
            </a:r>
            <a:endParaRPr/>
          </a:p>
          <a:p>
            <a:pPr indent="-457200" lvl="0" marL="457200" marR="0" rtl="0" algn="l">
              <a:spcBef>
                <a:spcPts val="1000"/>
              </a:spcBef>
              <a:spcAft>
                <a:spcPts val="0"/>
              </a:spcAft>
              <a:buClr>
                <a:schemeClr val="accent1"/>
              </a:buClr>
              <a:buSzPts val="2000"/>
              <a:buFont typeface="Noto Sans Symbols"/>
              <a:buAutoNum type="arabicPeriod"/>
            </a:pPr>
            <a:r>
              <a:rPr lang="en-US" sz="2000">
                <a:solidFill>
                  <a:schemeClr val="dk1"/>
                </a:solidFill>
                <a:latin typeface="Century Gothic"/>
                <a:ea typeface="Century Gothic"/>
                <a:cs typeface="Century Gothic"/>
                <a:sym typeface="Century Gothic"/>
              </a:rPr>
              <a:t>What is </a:t>
            </a:r>
            <a:r>
              <a:rPr b="1" lang="en-US" sz="2000">
                <a:solidFill>
                  <a:schemeClr val="dk1"/>
                </a:solidFill>
                <a:latin typeface="Century Gothic"/>
                <a:ea typeface="Century Gothic"/>
                <a:cs typeface="Century Gothic"/>
                <a:sym typeface="Century Gothic"/>
              </a:rPr>
              <a:t>technically feasible </a:t>
            </a:r>
            <a:r>
              <a:rPr lang="en-US" sz="2000">
                <a:solidFill>
                  <a:schemeClr val="dk1"/>
                </a:solidFill>
                <a:latin typeface="Century Gothic"/>
                <a:ea typeface="Century Gothic"/>
                <a:cs typeface="Century Gothic"/>
                <a:sym typeface="Century Gothic"/>
              </a:rPr>
              <a:t>to implement </a:t>
            </a:r>
            <a:endParaRPr/>
          </a:p>
          <a:p>
            <a:pPr indent="-457200" lvl="0" marL="457200" marR="0" rtl="0" algn="l">
              <a:spcBef>
                <a:spcPts val="1000"/>
              </a:spcBef>
              <a:spcAft>
                <a:spcPts val="0"/>
              </a:spcAft>
              <a:buClr>
                <a:schemeClr val="accent1"/>
              </a:buClr>
              <a:buSzPts val="2000"/>
              <a:buFont typeface="Noto Sans Symbols"/>
              <a:buAutoNum type="arabicPeriod"/>
            </a:pPr>
            <a:r>
              <a:rPr lang="en-US" sz="2000">
                <a:solidFill>
                  <a:schemeClr val="dk1"/>
                </a:solidFill>
                <a:latin typeface="Century Gothic"/>
                <a:ea typeface="Century Gothic"/>
                <a:cs typeface="Century Gothic"/>
                <a:sym typeface="Century Gothic"/>
              </a:rPr>
              <a:t> How to make the solution </a:t>
            </a:r>
            <a:r>
              <a:rPr b="1" lang="en-US" sz="2000">
                <a:solidFill>
                  <a:schemeClr val="dk1"/>
                </a:solidFill>
                <a:latin typeface="Century Gothic"/>
                <a:ea typeface="Century Gothic"/>
                <a:cs typeface="Century Gothic"/>
                <a:sym typeface="Century Gothic"/>
              </a:rPr>
              <a:t>financially viable</a:t>
            </a:r>
            <a:r>
              <a:rPr lang="en-US" sz="2000">
                <a:solidFill>
                  <a:schemeClr val="dk1"/>
                </a:solidFill>
                <a:latin typeface="Century Gothic"/>
                <a:ea typeface="Century Gothic"/>
                <a:cs typeface="Century Gothic"/>
                <a:sym typeface="Century Gothic"/>
              </a:rPr>
              <a:t>. (business model)</a:t>
            </a:r>
            <a:endParaRPr/>
          </a:p>
          <a:p>
            <a:pPr indent="0" lvl="0" marL="0" marR="0" rtl="0" algn="l">
              <a:lnSpc>
                <a:spcPct val="100000"/>
              </a:lnSpc>
              <a:spcBef>
                <a:spcPts val="1000"/>
              </a:spcBef>
              <a:spcAft>
                <a:spcPts val="0"/>
              </a:spcAft>
              <a:buClr>
                <a:srgbClr val="00C6BB"/>
              </a:buClr>
              <a:buSzPts val="2000"/>
              <a:buFont typeface="Noto Sans Symbols"/>
              <a:buNone/>
            </a:pPr>
            <a:r>
              <a:t/>
            </a:r>
            <a:endParaRPr b="1"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1000"/>
              </a:spcBef>
              <a:spcAft>
                <a:spcPts val="0"/>
              </a:spcAft>
              <a:buClr>
                <a:srgbClr val="00C6BB"/>
              </a:buClr>
              <a:buSzPts val="2000"/>
              <a:buFont typeface="Noto Sans Symbols"/>
              <a:buNone/>
            </a:pPr>
            <a:r>
              <a:t/>
            </a:r>
            <a:endParaRPr b="1" i="0" sz="2000" u="none" cap="none" strike="noStrike">
              <a:solidFill>
                <a:srgbClr val="000000"/>
              </a:solidFill>
              <a:latin typeface="Century Gothic"/>
              <a:ea typeface="Century Gothic"/>
              <a:cs typeface="Century Gothic"/>
              <a:sym typeface="Century Gothic"/>
            </a:endParaRPr>
          </a:p>
          <a:p>
            <a:pPr indent="-215900" lvl="0" marL="342900" marR="0" rtl="0" algn="l">
              <a:lnSpc>
                <a:spcPct val="100000"/>
              </a:lnSpc>
              <a:spcBef>
                <a:spcPts val="1000"/>
              </a:spcBef>
              <a:spcAft>
                <a:spcPts val="0"/>
              </a:spcAft>
              <a:buClr>
                <a:srgbClr val="00C6BB"/>
              </a:buClr>
              <a:buSzPts val="2000"/>
              <a:buFont typeface="Noto Sans Symbols"/>
              <a:buNone/>
            </a:pPr>
            <a:r>
              <a:t/>
            </a:r>
            <a:endParaRPr b="0" i="0" sz="2000" u="none" cap="none" strike="noStrike">
              <a:solidFill>
                <a:srgbClr val="000000"/>
              </a:solidFill>
              <a:latin typeface="Century Gothic"/>
              <a:ea typeface="Century Gothic"/>
              <a:cs typeface="Century Gothic"/>
              <a:sym typeface="Century Gothic"/>
            </a:endParaRPr>
          </a:p>
          <a:p>
            <a:pPr indent="-215900" lvl="0" marL="342900" marR="0" rtl="0" algn="l">
              <a:lnSpc>
                <a:spcPct val="100000"/>
              </a:lnSpc>
              <a:spcBef>
                <a:spcPts val="1000"/>
              </a:spcBef>
              <a:spcAft>
                <a:spcPts val="0"/>
              </a:spcAft>
              <a:buClr>
                <a:srgbClr val="00C6BB"/>
              </a:buClr>
              <a:buSzPts val="2000"/>
              <a:buFont typeface="Noto Sans Symbols"/>
              <a:buNone/>
            </a:pPr>
            <a:r>
              <a:t/>
            </a:r>
            <a:endParaRPr b="0" i="0" sz="2000" u="none" cap="none" strike="noStrike">
              <a:solidFill>
                <a:srgbClr val="000000"/>
              </a:solidFill>
              <a:latin typeface="Century Gothic"/>
              <a:ea typeface="Century Gothic"/>
              <a:cs typeface="Century Gothic"/>
              <a:sym typeface="Century Gothic"/>
            </a:endParaRPr>
          </a:p>
          <a:p>
            <a:pPr indent="-228600" lvl="0" marL="342900" marR="0" rtl="0" algn="l">
              <a:lnSpc>
                <a:spcPct val="100000"/>
              </a:lnSpc>
              <a:spcBef>
                <a:spcPts val="960"/>
              </a:spcBef>
              <a:spcAft>
                <a:spcPts val="0"/>
              </a:spcAft>
              <a:buClr>
                <a:srgbClr val="00C6BB"/>
              </a:buClr>
              <a:buSzPts val="1800"/>
              <a:buFont typeface="Noto Sans Symbols"/>
              <a:buNone/>
            </a:pPr>
            <a:r>
              <a:t/>
            </a:r>
            <a:endParaRPr b="0" i="0" sz="1800" u="none" cap="none" strike="noStrike">
              <a:solidFill>
                <a:srgbClr val="000000"/>
              </a:solidFill>
              <a:latin typeface="Century Gothic"/>
              <a:ea typeface="Century Gothic"/>
              <a:cs typeface="Century Gothic"/>
              <a:sym typeface="Century Gothic"/>
            </a:endParaRPr>
          </a:p>
        </p:txBody>
      </p:sp>
      <p:grpSp>
        <p:nvGrpSpPr>
          <p:cNvPr id="173" name="Google Shape;173;p21"/>
          <p:cNvGrpSpPr/>
          <p:nvPr/>
        </p:nvGrpSpPr>
        <p:grpSpPr>
          <a:xfrm>
            <a:off x="342945" y="2446022"/>
            <a:ext cx="4536245" cy="3490561"/>
            <a:chOff x="-352269" y="2157651"/>
            <a:chExt cx="6234893" cy="4797635"/>
          </a:xfrm>
        </p:grpSpPr>
        <p:grpSp>
          <p:nvGrpSpPr>
            <p:cNvPr id="174" name="Google Shape;174;p21"/>
            <p:cNvGrpSpPr/>
            <p:nvPr/>
          </p:nvGrpSpPr>
          <p:grpSpPr>
            <a:xfrm>
              <a:off x="571500" y="2157651"/>
              <a:ext cx="5311124" cy="4797635"/>
              <a:chOff x="290146" y="2157651"/>
              <a:chExt cx="5311124" cy="4797635"/>
            </a:xfrm>
          </p:grpSpPr>
          <p:sp>
            <p:nvSpPr>
              <p:cNvPr id="175" name="Google Shape;175;p21"/>
              <p:cNvSpPr/>
              <p:nvPr/>
            </p:nvSpPr>
            <p:spPr>
              <a:xfrm>
                <a:off x="290146" y="2157651"/>
                <a:ext cx="3016335" cy="3016334"/>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entury Gothic"/>
                  <a:buNone/>
                </a:pPr>
                <a:r>
                  <a:rPr b="1" i="0" lang="en-US" sz="1400" u="none" cap="none" strike="noStrike">
                    <a:solidFill>
                      <a:srgbClr val="000000"/>
                    </a:solidFill>
                    <a:latin typeface="Century Gothic"/>
                    <a:ea typeface="Century Gothic"/>
                    <a:cs typeface="Century Gothic"/>
                    <a:sym typeface="Century Gothic"/>
                  </a:rPr>
                  <a:t>DESIRABLE</a:t>
                </a:r>
                <a:endParaRPr/>
              </a:p>
              <a:p>
                <a:pPr indent="0" lvl="0" marL="0" marR="0" rtl="0" algn="ctr">
                  <a:lnSpc>
                    <a:spcPct val="100000"/>
                  </a:lnSpc>
                  <a:spcBef>
                    <a:spcPts val="0"/>
                  </a:spcBef>
                  <a:spcAft>
                    <a:spcPts val="0"/>
                  </a:spcAft>
                  <a:buClr>
                    <a:srgbClr val="000000"/>
                  </a:buClr>
                  <a:buSzPts val="1400"/>
                  <a:buFont typeface="Century Gothic"/>
                  <a:buNone/>
                </a:pPr>
                <a:r>
                  <a:rPr i="0" lang="en-US" sz="1400" u="none" cap="none" strike="noStrike">
                    <a:solidFill>
                      <a:srgbClr val="000000"/>
                    </a:solidFill>
                    <a:latin typeface="Century Gothic"/>
                    <a:ea typeface="Century Gothic"/>
                    <a:cs typeface="Century Gothic"/>
                    <a:sym typeface="Century Gothic"/>
                  </a:rPr>
                  <a:t>(HUMAN)</a:t>
                </a:r>
                <a:endParaRPr/>
              </a:p>
            </p:txBody>
          </p:sp>
          <p:sp>
            <p:nvSpPr>
              <p:cNvPr id="176" name="Google Shape;176;p21"/>
              <p:cNvSpPr/>
              <p:nvPr/>
            </p:nvSpPr>
            <p:spPr>
              <a:xfrm>
                <a:off x="2584936" y="2157651"/>
                <a:ext cx="3016334" cy="3016334"/>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entury Gothic"/>
                  <a:buNone/>
                </a:pPr>
                <a:r>
                  <a:rPr b="1" i="0" lang="en-US" sz="1400" u="none" cap="none" strike="noStrike">
                    <a:solidFill>
                      <a:srgbClr val="000000"/>
                    </a:solidFill>
                    <a:latin typeface="Century Gothic"/>
                    <a:ea typeface="Century Gothic"/>
                    <a:cs typeface="Century Gothic"/>
                    <a:sym typeface="Century Gothic"/>
                  </a:rPr>
                  <a:t>FEASIBLE</a:t>
                </a:r>
                <a:endParaRPr/>
              </a:p>
              <a:p>
                <a:pPr indent="0" lvl="0" marL="0" marR="0" rtl="0" algn="ctr">
                  <a:lnSpc>
                    <a:spcPct val="100000"/>
                  </a:lnSpc>
                  <a:spcBef>
                    <a:spcPts val="0"/>
                  </a:spcBef>
                  <a:spcAft>
                    <a:spcPts val="0"/>
                  </a:spcAft>
                  <a:buClr>
                    <a:srgbClr val="000000"/>
                  </a:buClr>
                  <a:buSzPts val="1400"/>
                  <a:buFont typeface="Century Gothic"/>
                  <a:buNone/>
                </a:pPr>
                <a:r>
                  <a:rPr i="0" lang="en-US" sz="1400" u="none" cap="none" strike="noStrike">
                    <a:solidFill>
                      <a:srgbClr val="000000"/>
                    </a:solidFill>
                    <a:latin typeface="Century Gothic"/>
                    <a:ea typeface="Century Gothic"/>
                    <a:cs typeface="Century Gothic"/>
                    <a:sym typeface="Century Gothic"/>
                  </a:rPr>
                  <a:t>(TECHNOLOGY)</a:t>
                </a:r>
                <a:endParaRPr/>
              </a:p>
            </p:txBody>
          </p:sp>
          <p:sp>
            <p:nvSpPr>
              <p:cNvPr id="177" name="Google Shape;177;p21"/>
              <p:cNvSpPr/>
              <p:nvPr/>
            </p:nvSpPr>
            <p:spPr>
              <a:xfrm>
                <a:off x="1437541" y="3938952"/>
                <a:ext cx="3016335" cy="3016334"/>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Century Gothic"/>
                  <a:buNone/>
                </a:pPr>
                <a:r>
                  <a:rPr b="1" i="0" lang="en-US" sz="1400" u="none" cap="none" strike="noStrike">
                    <a:solidFill>
                      <a:srgbClr val="000000"/>
                    </a:solidFill>
                    <a:latin typeface="Century Gothic"/>
                    <a:ea typeface="Century Gothic"/>
                    <a:cs typeface="Century Gothic"/>
                    <a:sym typeface="Century Gothic"/>
                  </a:rPr>
                  <a:t>VIABLE</a:t>
                </a:r>
                <a:endParaRPr/>
              </a:p>
              <a:p>
                <a:pPr indent="0" lvl="0" marL="0" marR="0" rtl="0" algn="ctr">
                  <a:lnSpc>
                    <a:spcPct val="100000"/>
                  </a:lnSpc>
                  <a:spcBef>
                    <a:spcPts val="0"/>
                  </a:spcBef>
                  <a:spcAft>
                    <a:spcPts val="0"/>
                  </a:spcAft>
                  <a:buClr>
                    <a:srgbClr val="000000"/>
                  </a:buClr>
                  <a:buSzPts val="1400"/>
                  <a:buFont typeface="Century Gothic"/>
                  <a:buNone/>
                </a:pPr>
                <a:r>
                  <a:rPr i="0" lang="en-US" sz="1400" u="none" cap="none" strike="noStrike">
                    <a:solidFill>
                      <a:srgbClr val="000000"/>
                    </a:solidFill>
                    <a:latin typeface="Century Gothic"/>
                    <a:ea typeface="Century Gothic"/>
                    <a:cs typeface="Century Gothic"/>
                    <a:sym typeface="Century Gothic"/>
                  </a:rPr>
                  <a:t>(BUSINESS)</a:t>
                </a:r>
                <a:endParaRPr/>
              </a:p>
            </p:txBody>
          </p:sp>
        </p:grpSp>
        <p:sp>
          <p:nvSpPr>
            <p:cNvPr id="178" name="Google Shape;178;p21"/>
            <p:cNvSpPr/>
            <p:nvPr/>
          </p:nvSpPr>
          <p:spPr>
            <a:xfrm rot="-3808344">
              <a:off x="31740" y="3369904"/>
              <a:ext cx="1549966" cy="1817022"/>
            </a:xfrm>
            <a:custGeom>
              <a:rect b="b" l="l" r="r" t="t"/>
              <a:pathLst>
                <a:path extrusionOk="0" h="120000" w="120000">
                  <a:moveTo>
                    <a:pt x="7500" y="60000"/>
                  </a:moveTo>
                  <a:lnTo>
                    <a:pt x="7500" y="60000"/>
                  </a:lnTo>
                  <a:cubicBezTo>
                    <a:pt x="7500" y="32881"/>
                    <a:pt x="27339" y="10034"/>
                    <a:pt x="53709" y="6784"/>
                  </a:cubicBezTo>
                  <a:cubicBezTo>
                    <a:pt x="80079" y="3534"/>
                    <a:pt x="104672" y="20906"/>
                    <a:pt x="110992" y="47246"/>
                  </a:cubicBezTo>
                  <a:lnTo>
                    <a:pt x="118326" y="47246"/>
                  </a:lnTo>
                  <a:lnTo>
                    <a:pt x="105000" y="60000"/>
                  </a:lnTo>
                  <a:lnTo>
                    <a:pt x="88326" y="47246"/>
                  </a:lnTo>
                  <a:lnTo>
                    <a:pt x="95621" y="47246"/>
                  </a:lnTo>
                  <a:lnTo>
                    <a:pt x="95621" y="47246"/>
                  </a:lnTo>
                  <a:cubicBezTo>
                    <a:pt x="89865" y="28206"/>
                    <a:pt x="72253" y="16535"/>
                    <a:pt x="54065" y="19707"/>
                  </a:cubicBezTo>
                  <a:cubicBezTo>
                    <a:pt x="35878" y="22880"/>
                    <a:pt x="22500" y="39956"/>
                    <a:pt x="22500" y="6000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400">
                <a:solidFill>
                  <a:schemeClr val="lt1"/>
                </a:solidFill>
                <a:latin typeface="Century Gothic"/>
                <a:ea typeface="Century Gothic"/>
                <a:cs typeface="Century Gothic"/>
                <a:sym typeface="Century Gothic"/>
              </a:endParaRPr>
            </a:p>
          </p:txBody>
        </p:sp>
        <p:sp>
          <p:nvSpPr>
            <p:cNvPr id="179" name="Google Shape;179;p21"/>
            <p:cNvSpPr txBox="1"/>
            <p:nvPr/>
          </p:nvSpPr>
          <p:spPr>
            <a:xfrm>
              <a:off x="-4" y="4789152"/>
              <a:ext cx="2286004" cy="7396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400">
                  <a:solidFill>
                    <a:srgbClr val="D81624"/>
                  </a:solidFill>
                  <a:latin typeface="Century Gothic"/>
                  <a:ea typeface="Century Gothic"/>
                  <a:cs typeface="Century Gothic"/>
                  <a:sym typeface="Century Gothic"/>
                </a:rPr>
                <a:t>HCD Starts here…</a:t>
              </a:r>
              <a:endParaRPr/>
            </a:p>
          </p:txBody>
        </p:sp>
      </p:grpSp>
      <p:sp>
        <p:nvSpPr>
          <p:cNvPr id="180" name="Google Shape;180;p21"/>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3"/>
                                        </p:tgtEl>
                                      </p:cBhvr>
                                    </p:animEffect>
                                    <p:set>
                                      <p:cBhvr>
                                        <p:cTn dur="1" fill="hold">
                                          <p:stCondLst>
                                            <p:cond delay="500"/>
                                          </p:stCondLst>
                                        </p:cTn>
                                        <p:tgtEl>
                                          <p:spTgt spid="1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22"/>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000"/>
              <a:buFont typeface="Century Gothic"/>
              <a:buNone/>
            </a:pPr>
            <a:r>
              <a:rPr lang="en-US">
                <a:solidFill>
                  <a:schemeClr val="lt1"/>
                </a:solidFill>
              </a:rPr>
              <a:t>OVERVIEW OF THE PROCESS</a:t>
            </a:r>
            <a:endParaRPr/>
          </a:p>
        </p:txBody>
      </p:sp>
      <p:sp>
        <p:nvSpPr>
          <p:cNvPr id="186" name="Google Shape;186;p22"/>
          <p:cNvSpPr txBox="1"/>
          <p:nvPr/>
        </p:nvSpPr>
        <p:spPr>
          <a:xfrm>
            <a:off x="114464" y="5734024"/>
            <a:ext cx="7411904" cy="120032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a:t>
            </a:r>
            <a:r>
              <a:rPr b="1" lang="en-US" sz="1800">
                <a:solidFill>
                  <a:schemeClr val="dk1"/>
                </a:solidFill>
                <a:latin typeface="Century Gothic"/>
                <a:ea typeface="Century Gothic"/>
                <a:cs typeface="Century Gothic"/>
                <a:sym typeface="Century Gothic"/>
              </a:rPr>
              <a:t>KEY THINGS TO NOTE ***</a:t>
            </a:r>
            <a:endParaRPr/>
          </a:p>
          <a:p>
            <a:pPr indent="-342900" lvl="0" marL="342900" marR="0" rtl="0" algn="l">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The process CYCLICAL because of constant </a:t>
            </a:r>
            <a:r>
              <a:rPr b="1" lang="en-US" sz="1800">
                <a:solidFill>
                  <a:schemeClr val="dk1"/>
                </a:solidFill>
                <a:latin typeface="Century Gothic"/>
                <a:ea typeface="Century Gothic"/>
                <a:cs typeface="Century Gothic"/>
                <a:sym typeface="Century Gothic"/>
              </a:rPr>
              <a:t>iteration</a:t>
            </a:r>
            <a:endParaRPr/>
          </a:p>
          <a:p>
            <a:pPr indent="-342900" lvl="0" marL="342900" marR="0" rtl="0" algn="l">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It is a process of </a:t>
            </a:r>
            <a:r>
              <a:rPr b="1" lang="en-US" sz="1800">
                <a:solidFill>
                  <a:schemeClr val="dk1"/>
                </a:solidFill>
                <a:latin typeface="Century Gothic"/>
                <a:ea typeface="Century Gothic"/>
                <a:cs typeface="Century Gothic"/>
                <a:sym typeface="Century Gothic"/>
              </a:rPr>
              <a:t>divergence and convergence</a:t>
            </a:r>
            <a:endParaRPr/>
          </a:p>
          <a:p>
            <a:pPr indent="-342900" lvl="0" marL="342900" marR="0" rtl="0" algn="l">
              <a:spcBef>
                <a:spcPts val="0"/>
              </a:spcBef>
              <a:spcAft>
                <a:spcPts val="0"/>
              </a:spcAft>
              <a:buClr>
                <a:schemeClr val="dk1"/>
              </a:buClr>
              <a:buSzPts val="1800"/>
              <a:buFont typeface="Century Gothic"/>
              <a:buAutoNum type="arabicPeriod"/>
            </a:pPr>
            <a:r>
              <a:rPr lang="en-US" sz="1800">
                <a:solidFill>
                  <a:schemeClr val="dk1"/>
                </a:solidFill>
                <a:latin typeface="Century Gothic"/>
                <a:ea typeface="Century Gothic"/>
                <a:cs typeface="Century Gothic"/>
                <a:sym typeface="Century Gothic"/>
              </a:rPr>
              <a:t>Thrives on the principle of </a:t>
            </a:r>
            <a:r>
              <a:rPr b="1" lang="en-US" sz="1800">
                <a:solidFill>
                  <a:schemeClr val="dk1"/>
                </a:solidFill>
                <a:latin typeface="Century Gothic"/>
                <a:ea typeface="Century Gothic"/>
                <a:cs typeface="Century Gothic"/>
                <a:sym typeface="Century Gothic"/>
              </a:rPr>
              <a:t>failing FAST and CHEAPLY</a:t>
            </a:r>
            <a:endParaRPr sz="1800">
              <a:solidFill>
                <a:schemeClr val="dk1"/>
              </a:solidFill>
              <a:latin typeface="Century Gothic"/>
              <a:ea typeface="Century Gothic"/>
              <a:cs typeface="Century Gothic"/>
              <a:sym typeface="Century Gothic"/>
            </a:endParaRPr>
          </a:p>
        </p:txBody>
      </p:sp>
      <p:grpSp>
        <p:nvGrpSpPr>
          <p:cNvPr id="187" name="Google Shape;187;p22"/>
          <p:cNvGrpSpPr/>
          <p:nvPr/>
        </p:nvGrpSpPr>
        <p:grpSpPr>
          <a:xfrm>
            <a:off x="531704" y="2143101"/>
            <a:ext cx="11128592" cy="3662318"/>
            <a:chOff x="297" y="2178270"/>
            <a:chExt cx="11734089" cy="3861582"/>
          </a:xfrm>
        </p:grpSpPr>
        <p:sp>
          <p:nvSpPr>
            <p:cNvPr id="188" name="Google Shape;188;p22"/>
            <p:cNvSpPr/>
            <p:nvPr/>
          </p:nvSpPr>
          <p:spPr>
            <a:xfrm>
              <a:off x="297" y="2178270"/>
              <a:ext cx="2727732" cy="2468880"/>
            </a:xfrm>
            <a:prstGeom prst="hexagon">
              <a:avLst>
                <a:gd fmla="val 25000" name="adj"/>
                <a:gd fmla="val 115470" name="vf"/>
              </a:avLst>
            </a:prstGeom>
            <a:solidFill>
              <a:schemeClr val="accent5"/>
            </a:solidFill>
            <a:ln cap="rnd" cmpd="sng" w="15875">
              <a:solidFill>
                <a:srgbClr val="AE55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NEED FINDING </a:t>
              </a:r>
              <a:endParaRPr/>
            </a:p>
          </p:txBody>
        </p:sp>
        <p:sp>
          <p:nvSpPr>
            <p:cNvPr id="189" name="Google Shape;189;p22"/>
            <p:cNvSpPr/>
            <p:nvPr/>
          </p:nvSpPr>
          <p:spPr>
            <a:xfrm>
              <a:off x="2251879" y="3570972"/>
              <a:ext cx="2727732" cy="2468880"/>
            </a:xfrm>
            <a:prstGeom prst="hexagon">
              <a:avLst>
                <a:gd fmla="val 25000" name="adj"/>
                <a:gd fmla="val 115470" name="vf"/>
              </a:avLst>
            </a:prstGeom>
            <a:solidFill>
              <a:schemeClr val="accent1"/>
            </a:solidFill>
            <a:ln cap="rnd" cmpd="sng" w="15875">
              <a:solidFill>
                <a:srgbClr val="00908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PROBLEM</a:t>
              </a:r>
              <a:br>
                <a:rPr lang="en-US" sz="1800">
                  <a:solidFill>
                    <a:schemeClr val="lt1"/>
                  </a:solidFill>
                  <a:latin typeface="Century Gothic"/>
                  <a:ea typeface="Century Gothic"/>
                  <a:cs typeface="Century Gothic"/>
                  <a:sym typeface="Century Gothic"/>
                </a:rPr>
              </a:br>
              <a:r>
                <a:rPr lang="en-US" sz="1800">
                  <a:solidFill>
                    <a:schemeClr val="lt1"/>
                  </a:solidFill>
                  <a:latin typeface="Century Gothic"/>
                  <a:ea typeface="Century Gothic"/>
                  <a:cs typeface="Century Gothic"/>
                  <a:sym typeface="Century Gothic"/>
                </a:rPr>
                <a:t>FRAMING</a:t>
              </a:r>
              <a:endParaRPr/>
            </a:p>
          </p:txBody>
        </p:sp>
        <p:sp>
          <p:nvSpPr>
            <p:cNvPr id="190" name="Google Shape;190;p22"/>
            <p:cNvSpPr/>
            <p:nvPr/>
          </p:nvSpPr>
          <p:spPr>
            <a:xfrm>
              <a:off x="4503489" y="2178270"/>
              <a:ext cx="2727732" cy="2468880"/>
            </a:xfrm>
            <a:prstGeom prst="hexagon">
              <a:avLst>
                <a:gd fmla="val 25000" name="adj"/>
                <a:gd fmla="val 115470" name="vf"/>
              </a:avLst>
            </a:prstGeom>
            <a:solidFill>
              <a:schemeClr val="accent4"/>
            </a:solidFill>
            <a:ln cap="rnd" cmpd="sng" w="15875">
              <a:solidFill>
                <a:srgbClr val="AE813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IDEATION </a:t>
              </a:r>
              <a:endParaRPr/>
            </a:p>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(STRUCT. BRAINSTORM)</a:t>
              </a:r>
              <a:endParaRPr/>
            </a:p>
          </p:txBody>
        </p:sp>
        <p:sp>
          <p:nvSpPr>
            <p:cNvPr id="191" name="Google Shape;191;p22"/>
            <p:cNvSpPr/>
            <p:nvPr/>
          </p:nvSpPr>
          <p:spPr>
            <a:xfrm>
              <a:off x="6777736" y="3571623"/>
              <a:ext cx="2727013" cy="2468229"/>
            </a:xfrm>
            <a:prstGeom prst="hexagon">
              <a:avLst>
                <a:gd fmla="val 25000" name="adj"/>
                <a:gd fmla="val 115470" name="vf"/>
              </a:avLst>
            </a:prstGeom>
            <a:solidFill>
              <a:schemeClr val="accent6"/>
            </a:solidFill>
            <a:ln cap="rnd" cmpd="sng" w="15875">
              <a:solidFill>
                <a:srgbClr val="AC3B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PROTOTYPING</a:t>
              </a:r>
              <a:endParaRPr/>
            </a:p>
          </p:txBody>
        </p:sp>
        <p:sp>
          <p:nvSpPr>
            <p:cNvPr id="192" name="Google Shape;192;p22"/>
            <p:cNvSpPr/>
            <p:nvPr/>
          </p:nvSpPr>
          <p:spPr>
            <a:xfrm>
              <a:off x="9006654" y="2178270"/>
              <a:ext cx="2727732" cy="2468880"/>
            </a:xfrm>
            <a:prstGeom prst="hexagon">
              <a:avLst>
                <a:gd fmla="val 25000" name="adj"/>
                <a:gd fmla="val 115470" name="vf"/>
              </a:avLst>
            </a:prstGeom>
            <a:solidFill>
              <a:schemeClr val="accent2"/>
            </a:solidFill>
            <a:ln cap="rnd" cmpd="sng" w="15875">
              <a:solidFill>
                <a:srgbClr val="51AB7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entury Gothic"/>
                  <a:ea typeface="Century Gothic"/>
                  <a:cs typeface="Century Gothic"/>
                  <a:sym typeface="Century Gothic"/>
                </a:rPr>
                <a:t>TESTING</a:t>
              </a:r>
              <a:endParaRPr/>
            </a:p>
          </p:txBody>
        </p:sp>
      </p:grpSp>
      <p:sp>
        <p:nvSpPr>
          <p:cNvPr id="193" name="Google Shape;193;p22"/>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23"/>
          <p:cNvSpPr txBox="1"/>
          <p:nvPr>
            <p:ph type="ctrTitle"/>
          </p:nvPr>
        </p:nvSpPr>
        <p:spPr>
          <a:xfrm>
            <a:off x="810000" y="741684"/>
            <a:ext cx="10572000" cy="3248847"/>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5400"/>
              <a:buFont typeface="Century Gothic"/>
              <a:buNone/>
            </a:pPr>
            <a:r>
              <a:rPr lang="en-US"/>
              <a:t>LETS GET STARTED…</a:t>
            </a:r>
            <a:endParaRPr/>
          </a:p>
        </p:txBody>
      </p:sp>
      <p:pic>
        <p:nvPicPr>
          <p:cNvPr id="199" name="Google Shape;199;p23"/>
          <p:cNvPicPr preferRelativeResize="0"/>
          <p:nvPr/>
        </p:nvPicPr>
        <p:blipFill rotWithShape="1">
          <a:blip r:embed="rId3">
            <a:alphaModFix/>
          </a:blip>
          <a:srcRect b="0" l="0" r="0" t="0"/>
          <a:stretch/>
        </p:blipFill>
        <p:spPr>
          <a:xfrm>
            <a:off x="435455" y="2795954"/>
            <a:ext cx="1051936" cy="1479645"/>
          </a:xfrm>
          <a:prstGeom prst="rect">
            <a:avLst/>
          </a:prstGeom>
          <a:noFill/>
          <a:ln>
            <a:noFill/>
          </a:ln>
        </p:spPr>
      </p:pic>
      <p:pic>
        <p:nvPicPr>
          <p:cNvPr id="200" name="Google Shape;200;p23"/>
          <p:cNvPicPr preferRelativeResize="0"/>
          <p:nvPr/>
        </p:nvPicPr>
        <p:blipFill rotWithShape="1">
          <a:blip r:embed="rId4">
            <a:alphaModFix/>
          </a:blip>
          <a:srcRect b="7526" l="0" r="0" t="0"/>
          <a:stretch/>
        </p:blipFill>
        <p:spPr>
          <a:xfrm>
            <a:off x="9968408" y="2795954"/>
            <a:ext cx="1211421" cy="1326595"/>
          </a:xfrm>
          <a:prstGeom prst="rect">
            <a:avLst/>
          </a:prstGeom>
          <a:noFill/>
          <a:ln>
            <a:noFill/>
          </a:ln>
        </p:spPr>
      </p:pic>
      <p:sp>
        <p:nvSpPr>
          <p:cNvPr id="201" name="Google Shape;201;p23"/>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24"/>
          <p:cNvSpPr txBox="1"/>
          <p:nvPr>
            <p:ph type="title"/>
          </p:nvPr>
        </p:nvSpPr>
        <p:spPr>
          <a:xfrm>
            <a:off x="809999" y="519175"/>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ctr">
              <a:spcBef>
                <a:spcPts val="0"/>
              </a:spcBef>
              <a:spcAft>
                <a:spcPts val="0"/>
              </a:spcAft>
              <a:buClr>
                <a:srgbClr val="FEFEFE"/>
              </a:buClr>
              <a:buSzPts val="4000"/>
              <a:buFont typeface="Century Gothic"/>
              <a:buNone/>
            </a:pPr>
            <a:r>
              <a:rPr lang="en-US"/>
              <a:t>GROUP EXERCISE (15 MINUTES)</a:t>
            </a:r>
            <a:endParaRPr/>
          </a:p>
        </p:txBody>
      </p:sp>
      <p:sp>
        <p:nvSpPr>
          <p:cNvPr id="207" name="Google Shape;207;p24"/>
          <p:cNvSpPr txBox="1"/>
          <p:nvPr>
            <p:ph idx="1" type="body"/>
          </p:nvPr>
        </p:nvSpPr>
        <p:spPr>
          <a:xfrm>
            <a:off x="576963" y="2167467"/>
            <a:ext cx="11038071" cy="4690533"/>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ctr">
              <a:lnSpc>
                <a:spcPct val="160000"/>
              </a:lnSpc>
              <a:spcBef>
                <a:spcPts val="0"/>
              </a:spcBef>
              <a:spcAft>
                <a:spcPts val="0"/>
              </a:spcAft>
              <a:buSzPts val="2400"/>
              <a:buNone/>
            </a:pPr>
            <a:r>
              <a:rPr lang="en-US" sz="2400">
                <a:solidFill>
                  <a:schemeClr val="dk1"/>
                </a:solidFill>
              </a:rPr>
              <a:t>The HCD approach begins with a </a:t>
            </a:r>
            <a:r>
              <a:rPr b="1" lang="en-US" sz="2400">
                <a:solidFill>
                  <a:schemeClr val="dk1"/>
                </a:solidFill>
              </a:rPr>
              <a:t>design challenge… </a:t>
            </a:r>
            <a:endParaRPr sz="2400">
              <a:solidFill>
                <a:schemeClr val="dk1"/>
              </a:solidFill>
            </a:endParaRPr>
          </a:p>
          <a:p>
            <a:pPr indent="-457200" lvl="0" marL="457200" rtl="0" algn="l">
              <a:lnSpc>
                <a:spcPct val="160000"/>
              </a:lnSpc>
              <a:spcBef>
                <a:spcPts val="0"/>
              </a:spcBef>
              <a:spcAft>
                <a:spcPts val="0"/>
              </a:spcAft>
              <a:buSzPts val="2000"/>
              <a:buFont typeface="Century Gothic"/>
              <a:buAutoNum type="arabicPeriod"/>
            </a:pPr>
            <a:r>
              <a:rPr lang="en-US" sz="2000">
                <a:solidFill>
                  <a:schemeClr val="dk1"/>
                </a:solidFill>
              </a:rPr>
              <a:t>Form groups of 6-8 people (</a:t>
            </a:r>
            <a:r>
              <a:rPr b="1" lang="en-US" sz="2000" u="sng">
                <a:solidFill>
                  <a:schemeClr val="dk1"/>
                </a:solidFill>
              </a:rPr>
              <a:t>Multidisciplinary team</a:t>
            </a:r>
            <a:r>
              <a:rPr lang="en-US" sz="2000">
                <a:solidFill>
                  <a:schemeClr val="dk1"/>
                </a:solidFill>
              </a:rPr>
              <a:t>)</a:t>
            </a:r>
            <a:endParaRPr/>
          </a:p>
          <a:p>
            <a:pPr indent="-457200" lvl="0" marL="457200" rtl="0" algn="l">
              <a:lnSpc>
                <a:spcPct val="160000"/>
              </a:lnSpc>
              <a:spcBef>
                <a:spcPts val="0"/>
              </a:spcBef>
              <a:spcAft>
                <a:spcPts val="0"/>
              </a:spcAft>
              <a:buSzPts val="2000"/>
              <a:buFont typeface="Century Gothic"/>
              <a:buAutoNum type="arabicPeriod"/>
            </a:pPr>
            <a:r>
              <a:rPr b="1" lang="en-US" sz="2000">
                <a:solidFill>
                  <a:schemeClr val="dk1"/>
                </a:solidFill>
              </a:rPr>
              <a:t>Brainstorm</a:t>
            </a:r>
            <a:r>
              <a:rPr lang="en-US" sz="2000">
                <a:solidFill>
                  <a:schemeClr val="dk1"/>
                </a:solidFill>
              </a:rPr>
              <a:t> ‘the most pertinent challenges you face as students’ </a:t>
            </a:r>
            <a:r>
              <a:rPr b="1" lang="en-US" sz="2000">
                <a:solidFill>
                  <a:schemeClr val="dk1"/>
                </a:solidFill>
              </a:rPr>
              <a:t>(10 minutes)</a:t>
            </a:r>
            <a:endParaRPr/>
          </a:p>
          <a:p>
            <a:pPr indent="-457200" lvl="1" marL="857250" rtl="0" algn="l">
              <a:lnSpc>
                <a:spcPct val="160000"/>
              </a:lnSpc>
              <a:spcBef>
                <a:spcPts val="0"/>
              </a:spcBef>
              <a:spcAft>
                <a:spcPts val="0"/>
              </a:spcAft>
              <a:buSzPts val="2000"/>
              <a:buChar char="🞆"/>
            </a:pPr>
            <a:r>
              <a:rPr b="1" lang="en-US" sz="2000" u="sng">
                <a:solidFill>
                  <a:schemeClr val="dk1"/>
                </a:solidFill>
              </a:rPr>
              <a:t>Everyone</a:t>
            </a:r>
            <a:r>
              <a:rPr lang="en-US" sz="2000">
                <a:solidFill>
                  <a:schemeClr val="dk1"/>
                </a:solidFill>
              </a:rPr>
              <a:t> in the group should write their response</a:t>
            </a:r>
            <a:r>
              <a:rPr b="1" lang="en-US" sz="2000">
                <a:solidFill>
                  <a:schemeClr val="dk1"/>
                </a:solidFill>
              </a:rPr>
              <a:t>s</a:t>
            </a:r>
            <a:r>
              <a:rPr lang="en-US" sz="2000">
                <a:solidFill>
                  <a:schemeClr val="dk1"/>
                </a:solidFill>
              </a:rPr>
              <a:t> on a sticky note </a:t>
            </a:r>
            <a:r>
              <a:rPr b="1" lang="en-US" sz="2000" u="sng">
                <a:solidFill>
                  <a:schemeClr val="dk1"/>
                </a:solidFill>
              </a:rPr>
              <a:t>without consultation</a:t>
            </a:r>
            <a:endParaRPr/>
          </a:p>
          <a:p>
            <a:pPr indent="-457200" lvl="0" marL="457200" rtl="0" algn="l">
              <a:lnSpc>
                <a:spcPct val="160000"/>
              </a:lnSpc>
              <a:spcBef>
                <a:spcPts val="0"/>
              </a:spcBef>
              <a:spcAft>
                <a:spcPts val="0"/>
              </a:spcAft>
              <a:buSzPts val="2000"/>
              <a:buFont typeface="Century Gothic"/>
              <a:buAutoNum type="arabicPeriod"/>
            </a:pPr>
            <a:r>
              <a:rPr b="1" lang="en-US" sz="2000">
                <a:solidFill>
                  <a:schemeClr val="dk1"/>
                </a:solidFill>
              </a:rPr>
              <a:t>Cluster </a:t>
            </a:r>
            <a:r>
              <a:rPr lang="en-US" sz="2000">
                <a:solidFill>
                  <a:schemeClr val="dk1"/>
                </a:solidFill>
              </a:rPr>
              <a:t>your challenges according to themes </a:t>
            </a:r>
            <a:r>
              <a:rPr b="1" lang="en-US" sz="2000">
                <a:solidFill>
                  <a:schemeClr val="dk1"/>
                </a:solidFill>
              </a:rPr>
              <a:t>(5 minutes)</a:t>
            </a:r>
            <a:endParaRPr/>
          </a:p>
          <a:p>
            <a:pPr indent="-457200" lvl="0" marL="457200" rtl="0" algn="l">
              <a:lnSpc>
                <a:spcPct val="160000"/>
              </a:lnSpc>
              <a:spcBef>
                <a:spcPts val="0"/>
              </a:spcBef>
              <a:spcAft>
                <a:spcPts val="0"/>
              </a:spcAft>
              <a:buSzPts val="2000"/>
              <a:buFont typeface="Century Gothic"/>
              <a:buAutoNum type="arabicPeriod"/>
            </a:pPr>
            <a:r>
              <a:rPr b="1" lang="en-US" sz="2000">
                <a:solidFill>
                  <a:schemeClr val="dk1"/>
                </a:solidFill>
              </a:rPr>
              <a:t>Vote- </a:t>
            </a:r>
            <a:r>
              <a:rPr lang="en-US" sz="2000">
                <a:solidFill>
                  <a:schemeClr val="dk1"/>
                </a:solidFill>
              </a:rPr>
              <a:t>use the voting stickies to vote (independently) on the challenge you think is </a:t>
            </a:r>
            <a:r>
              <a:rPr b="1" lang="en-US" sz="2000" u="sng">
                <a:solidFill>
                  <a:schemeClr val="dk1"/>
                </a:solidFill>
              </a:rPr>
              <a:t>most common and most pertinent</a:t>
            </a:r>
            <a:r>
              <a:rPr b="1" lang="en-US" sz="2000">
                <a:solidFill>
                  <a:schemeClr val="dk1"/>
                </a:solidFill>
              </a:rPr>
              <a:t> (5 minutes)</a:t>
            </a:r>
            <a:endParaRPr/>
          </a:p>
          <a:p>
            <a:pPr indent="-457200" lvl="0" marL="457200" rtl="0" algn="l">
              <a:lnSpc>
                <a:spcPct val="160000"/>
              </a:lnSpc>
              <a:spcBef>
                <a:spcPts val="0"/>
              </a:spcBef>
              <a:spcAft>
                <a:spcPts val="0"/>
              </a:spcAft>
              <a:buSzPts val="2000"/>
              <a:buFont typeface="Century Gothic"/>
              <a:buAutoNum type="arabicPeriod"/>
            </a:pPr>
            <a:r>
              <a:rPr b="1" lang="en-US" sz="2000">
                <a:solidFill>
                  <a:schemeClr val="dk1"/>
                </a:solidFill>
              </a:rPr>
              <a:t>Note down-  </a:t>
            </a:r>
            <a:r>
              <a:rPr lang="en-US" sz="2000">
                <a:solidFill>
                  <a:schemeClr val="dk1"/>
                </a:solidFill>
              </a:rPr>
              <a:t>the design challenge</a:t>
            </a:r>
            <a:r>
              <a:rPr b="1" lang="en-US" sz="2000">
                <a:solidFill>
                  <a:schemeClr val="dk1"/>
                </a:solidFill>
              </a:rPr>
              <a:t>: ‘Our design challenge is to….”</a:t>
            </a:r>
            <a:endParaRPr sz="2000">
              <a:solidFill>
                <a:schemeClr val="dk1"/>
              </a:solidFill>
            </a:endParaRPr>
          </a:p>
        </p:txBody>
      </p:sp>
      <p:pic>
        <p:nvPicPr>
          <p:cNvPr id="208" name="Google Shape;208;p24"/>
          <p:cNvPicPr preferRelativeResize="0"/>
          <p:nvPr/>
        </p:nvPicPr>
        <p:blipFill rotWithShape="1">
          <a:blip r:embed="rId3">
            <a:alphaModFix/>
          </a:blip>
          <a:srcRect b="0" l="0" r="0" t="0"/>
          <a:stretch/>
        </p:blipFill>
        <p:spPr>
          <a:xfrm>
            <a:off x="9631808" y="46038"/>
            <a:ext cx="1916724" cy="1916724"/>
          </a:xfrm>
          <a:prstGeom prst="rect">
            <a:avLst/>
          </a:prstGeom>
          <a:noFill/>
          <a:ln>
            <a:noFill/>
          </a:ln>
        </p:spPr>
      </p:pic>
      <p:sp>
        <p:nvSpPr>
          <p:cNvPr id="209" name="Google Shape;209;p24"/>
          <p:cNvSpPr txBox="1"/>
          <p:nvPr>
            <p:ph idx="12" type="sldNum"/>
          </p:nvPr>
        </p:nvSpPr>
        <p:spPr>
          <a:xfrm>
            <a:off x="10678331" y="5915888"/>
            <a:ext cx="1062155" cy="490599"/>
          </a:xfrm>
          <a:prstGeom prst="rect">
            <a:avLst/>
          </a:prstGeom>
          <a:noFill/>
          <a:ln>
            <a:noFill/>
          </a:ln>
        </p:spPr>
        <p:txBody>
          <a:bodyPr anchorCtr="0" anchor="b" bIns="108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