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3716000" cx="24384000"/>
  <p:notesSz cx="6858000" cy="9144000"/>
  <p:embeddedFontLst>
    <p:embeddedFont>
      <p:font typeface="Montserrat"/>
      <p:regular r:id="rId21"/>
      <p:bold r:id="rId22"/>
      <p:italic r:id="rId23"/>
      <p:boldItalic r:id="rId24"/>
    </p:embeddedFont>
    <p:embeddedFont>
      <p:font typeface="Poppins"/>
      <p:regular r:id="rId25"/>
      <p:bold r:id="rId26"/>
      <p:italic r:id="rId27"/>
      <p:boldItalic r:id="rId28"/>
    </p:embeddedFont>
    <p:embeddedFont>
      <p:font typeface="Open Sans SemiBold"/>
      <p:regular r:id="rId29"/>
      <p:bold r:id="rId30"/>
      <p:italic r:id="rId31"/>
      <p:boldItalic r:id="rId32"/>
    </p:embeddedFont>
    <p:embeddedFont>
      <p:font typeface="Poppins Medium"/>
      <p:regular r:id="rId33"/>
      <p:bold r:id="rId34"/>
      <p:italic r:id="rId35"/>
      <p:boldItalic r:id="rId36"/>
    </p:embeddedFont>
    <p:embeddedFont>
      <p:font typeface="Helvetica Neue"/>
      <p:regular r:id="rId37"/>
      <p:bold r:id="rId38"/>
      <p:italic r:id="rId39"/>
      <p:boldItalic r:id="rId40"/>
    </p:embeddedFont>
    <p:embeddedFont>
      <p:font typeface="Arial Black"/>
      <p:regular r:id="rId41"/>
    </p:embeddedFont>
    <p:embeddedFont>
      <p:font typeface="Gill Sans"/>
      <p:regular r:id="rId42"/>
      <p:bold r:id="rId43"/>
    </p:embeddedFont>
    <p:embeddedFont>
      <p:font typeface="Open Sans"/>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740">
          <p15:clr>
            <a:srgbClr val="A4A3A4"/>
          </p15:clr>
        </p15:guide>
        <p15:guide id="2" orient="horz" pos="691">
          <p15:clr>
            <a:srgbClr val="A4A3A4"/>
          </p15:clr>
        </p15:guide>
        <p15:guide id="3" orient="horz" pos="7903">
          <p15:clr>
            <a:srgbClr val="A4A3A4"/>
          </p15:clr>
        </p15:guide>
        <p15:guide id="4" pos="14620">
          <p15:clr>
            <a:srgbClr val="A4A3A4"/>
          </p15:clr>
        </p15:guide>
        <p15:guide id="5" pos="7680">
          <p15:clr>
            <a:srgbClr val="A4A3A4"/>
          </p15:clr>
        </p15:guide>
      </p15:sldGuideLst>
    </p:ext>
    <p:ext uri="http://customooxmlschemas.google.com/">
      <go:slidesCustomData xmlns:go="http://customooxmlschemas.google.com/" r:id="rId48" roundtripDataSignature="AMtx7mjlYysYY23zHtryW/s1KKwMQfoS4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740"/>
        <p:guide pos="691" orient="horz"/>
        <p:guide pos="7903" orient="horz"/>
        <p:guide pos="14620"/>
        <p:guide pos="76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boldItalic.fntdata"/><Relationship Id="rId20" Type="http://schemas.openxmlformats.org/officeDocument/2006/relationships/slide" Target="slides/slide15.xml"/><Relationship Id="rId42" Type="http://schemas.openxmlformats.org/officeDocument/2006/relationships/font" Target="fonts/GillSans-regular.fntdata"/><Relationship Id="rId41" Type="http://schemas.openxmlformats.org/officeDocument/2006/relationships/font" Target="fonts/ArialBlack-regular.fntdata"/><Relationship Id="rId22" Type="http://schemas.openxmlformats.org/officeDocument/2006/relationships/font" Target="fonts/Montserrat-bold.fntdata"/><Relationship Id="rId44" Type="http://schemas.openxmlformats.org/officeDocument/2006/relationships/font" Target="fonts/OpenSans-regular.fntdata"/><Relationship Id="rId21" Type="http://schemas.openxmlformats.org/officeDocument/2006/relationships/font" Target="fonts/Montserrat-regular.fntdata"/><Relationship Id="rId43" Type="http://schemas.openxmlformats.org/officeDocument/2006/relationships/font" Target="fonts/GillSans-bold.fntdata"/><Relationship Id="rId24" Type="http://schemas.openxmlformats.org/officeDocument/2006/relationships/font" Target="fonts/Montserrat-boldItalic.fntdata"/><Relationship Id="rId46" Type="http://schemas.openxmlformats.org/officeDocument/2006/relationships/font" Target="fonts/OpenSans-italic.fntdata"/><Relationship Id="rId23" Type="http://schemas.openxmlformats.org/officeDocument/2006/relationships/font" Target="fonts/Montserrat-italic.fntdata"/><Relationship Id="rId45"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bold.fntdata"/><Relationship Id="rId48" Type="http://customschemas.google.com/relationships/presentationmetadata" Target="metadata"/><Relationship Id="rId25" Type="http://schemas.openxmlformats.org/officeDocument/2006/relationships/font" Target="fonts/Poppins-regular.fntdata"/><Relationship Id="rId47" Type="http://schemas.openxmlformats.org/officeDocument/2006/relationships/font" Target="fonts/OpenSans-boldItalic.fntdata"/><Relationship Id="rId28" Type="http://schemas.openxmlformats.org/officeDocument/2006/relationships/font" Target="fonts/Poppins-boldItalic.fntdata"/><Relationship Id="rId27" Type="http://schemas.openxmlformats.org/officeDocument/2006/relationships/font" Target="fonts/Poppins-italic.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OpenSansSemiBold-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OpenSansSemiBold-italic.fntdata"/><Relationship Id="rId30" Type="http://schemas.openxmlformats.org/officeDocument/2006/relationships/font" Target="fonts/OpenSansSemiBold-bold.fntdata"/><Relationship Id="rId11" Type="http://schemas.openxmlformats.org/officeDocument/2006/relationships/slide" Target="slides/slide6.xml"/><Relationship Id="rId33" Type="http://schemas.openxmlformats.org/officeDocument/2006/relationships/font" Target="fonts/PoppinsMedium-regular.fntdata"/><Relationship Id="rId10" Type="http://schemas.openxmlformats.org/officeDocument/2006/relationships/slide" Target="slides/slide5.xml"/><Relationship Id="rId32" Type="http://schemas.openxmlformats.org/officeDocument/2006/relationships/font" Target="fonts/OpenSansSemiBold-boldItalic.fntdata"/><Relationship Id="rId13" Type="http://schemas.openxmlformats.org/officeDocument/2006/relationships/slide" Target="slides/slide8.xml"/><Relationship Id="rId35" Type="http://schemas.openxmlformats.org/officeDocument/2006/relationships/font" Target="fonts/PoppinsMedium-italic.fntdata"/><Relationship Id="rId12" Type="http://schemas.openxmlformats.org/officeDocument/2006/relationships/slide" Target="slides/slide7.xml"/><Relationship Id="rId34" Type="http://schemas.openxmlformats.org/officeDocument/2006/relationships/font" Target="fonts/PoppinsMedium-bold.fntdata"/><Relationship Id="rId15" Type="http://schemas.openxmlformats.org/officeDocument/2006/relationships/slide" Target="slides/slide10.xml"/><Relationship Id="rId37" Type="http://schemas.openxmlformats.org/officeDocument/2006/relationships/font" Target="fonts/HelveticaNeue-regular.fntdata"/><Relationship Id="rId14" Type="http://schemas.openxmlformats.org/officeDocument/2006/relationships/slide" Target="slides/slide9.xml"/><Relationship Id="rId36" Type="http://schemas.openxmlformats.org/officeDocument/2006/relationships/font" Target="fonts/PoppinsMedium-boldItalic.fntdata"/><Relationship Id="rId17" Type="http://schemas.openxmlformats.org/officeDocument/2006/relationships/slide" Target="slides/slide12.xml"/><Relationship Id="rId39" Type="http://schemas.openxmlformats.org/officeDocument/2006/relationships/font" Target="fonts/HelveticaNeue-italic.fntdata"/><Relationship Id="rId16" Type="http://schemas.openxmlformats.org/officeDocument/2006/relationships/slide" Target="slides/slide11.xml"/><Relationship Id="rId38" Type="http://schemas.openxmlformats.org/officeDocument/2006/relationships/font" Target="fonts/HelveticaNeue-bold.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000"/>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1pPr>
            <a:lvl2pPr indent="-228600" lvl="1" marL="914400" marR="0" rtl="0" algn="l">
              <a:lnSpc>
                <a:spcPct val="117000"/>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2pPr>
            <a:lvl3pPr indent="-228600" lvl="2" marL="1371600" marR="0" rtl="0" algn="l">
              <a:lnSpc>
                <a:spcPct val="117000"/>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3pPr>
            <a:lvl4pPr indent="-228600" lvl="3" marL="1828800" marR="0" rtl="0" algn="l">
              <a:lnSpc>
                <a:spcPct val="117000"/>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4pPr>
            <a:lvl5pPr indent="-228600" lvl="4" marL="2286000" marR="0" rtl="0" algn="l">
              <a:lnSpc>
                <a:spcPct val="117000"/>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documents.worldbank.org/curated/en/463071494925985630/pdf/115066-BRI-P148200-PUBLIC-FINALSEARSFGenderweb.pdf"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ncbi.nlm.nih.gov/pmc/articles/PMC1761670/#ref13" TargetMode="External"/><Relationship Id="rId3" Type="http://schemas.openxmlformats.org/officeDocument/2006/relationships/hyperlink" Target="https://www.ncbi.nlm.nih.gov/pmc/articles/PMC1761670/#ref14"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fricacheck.org/wp-content/uploads/2018/09/Wednesday_August_-_15-08-2018.pdf#page=3"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 name="Shape 51"/>
        <p:cNvGrpSpPr/>
        <p:nvPr/>
      </p:nvGrpSpPr>
      <p:grpSpPr>
        <a:xfrm>
          <a:off x="0" y="0"/>
          <a:ext cx="0" cy="0"/>
          <a:chOff x="0" y="0"/>
          <a:chExt cx="0" cy="0"/>
        </a:xfrm>
      </p:grpSpPr>
      <p:sp>
        <p:nvSpPr>
          <p:cNvPr id="52" name="Google Shape;52;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000"/>
              </a:lnSpc>
              <a:spcBef>
                <a:spcPts val="0"/>
              </a:spcBef>
              <a:spcAft>
                <a:spcPts val="0"/>
              </a:spcAft>
              <a:buSzPts val="1400"/>
              <a:buNone/>
            </a:pPr>
            <a:r>
              <a:rPr lang="en-US"/>
              <a:t>My name is Andrea Burniske. I am the Program Director for LASER PULSE, a ……. </a:t>
            </a:r>
            <a:endParaRPr/>
          </a:p>
        </p:txBody>
      </p:sp>
      <p:sp>
        <p:nvSpPr>
          <p:cNvPr id="53" name="Google Shape;53;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5c8df1e40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8" name="Google Shape;118;g5c8df1e408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000"/>
              </a:lnSpc>
              <a:spcBef>
                <a:spcPts val="0"/>
              </a:spcBef>
              <a:spcAft>
                <a:spcPts val="0"/>
              </a:spcAft>
              <a:buClr>
                <a:schemeClr val="dk2"/>
              </a:buClr>
              <a:buSzPts val="1400"/>
              <a:buFont typeface="Arial"/>
              <a:buNone/>
            </a:pPr>
            <a:r>
              <a:rPr lang="en-US" sz="1200">
                <a:solidFill>
                  <a:schemeClr val="dk2"/>
                </a:solidFill>
              </a:rPr>
              <a:t>Some disciplines can appear to be less amenable to gender analysis than others. Sectors that rely on hard sciences, typically perceived as ‘masculine sectors,’ can be especially challenging to apply a gendered lens. The next several slides provide some examples of where this has been done to yield fruitful applied research results.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4" name="Google Shape;124;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i="1" sz="1200">
              <a:solidFill>
                <a:srgbClr val="74808C"/>
              </a:solidFill>
              <a:latin typeface="Poppins"/>
              <a:ea typeface="Poppins"/>
              <a:cs typeface="Poppins"/>
              <a:sym typeface="Poppi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1" name="Google Shape;131;p1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000"/>
              </a:lnSpc>
              <a:spcBef>
                <a:spcPts val="0"/>
              </a:spcBef>
              <a:spcAft>
                <a:spcPts val="0"/>
              </a:spcAft>
              <a:buClr>
                <a:srgbClr val="000000"/>
              </a:buClr>
              <a:buSzPts val="2400"/>
              <a:buFont typeface="Helvetica Neue"/>
              <a:buNone/>
            </a:pPr>
            <a:r>
              <a:rPr lang="en-US" sz="1200">
                <a:solidFill>
                  <a:srgbClr val="74808C"/>
                </a:solidFill>
                <a:latin typeface="Poppins"/>
                <a:ea typeface="Poppins"/>
                <a:cs typeface="Poppins"/>
                <a:sym typeface="Poppins"/>
              </a:rPr>
              <a:t>It is challenging for researchers and implementers alike to apply a gendered lens to sectors that most people consider gender-neutral, such as energy. </a:t>
            </a:r>
            <a:endParaRPr sz="1200">
              <a:solidFill>
                <a:srgbClr val="74808C"/>
              </a:solidFill>
              <a:latin typeface="Poppins"/>
              <a:ea typeface="Poppins"/>
              <a:cs typeface="Poppins"/>
              <a:sym typeface="Poppins"/>
            </a:endParaRPr>
          </a:p>
          <a:p>
            <a:pPr indent="0" lvl="0" marL="0" marR="0" rtl="0" algn="l">
              <a:lnSpc>
                <a:spcPct val="117000"/>
              </a:lnSpc>
              <a:spcBef>
                <a:spcPts val="0"/>
              </a:spcBef>
              <a:spcAft>
                <a:spcPts val="0"/>
              </a:spcAft>
              <a:buClr>
                <a:srgbClr val="000000"/>
              </a:buClr>
              <a:buSzPts val="2400"/>
              <a:buFont typeface="Helvetica Neue"/>
              <a:buNone/>
            </a:pPr>
            <a:r>
              <a:rPr lang="en-US" sz="1200">
                <a:solidFill>
                  <a:srgbClr val="74808C"/>
                </a:solidFill>
                <a:highlight>
                  <a:srgbClr val="FFFFFF"/>
                </a:highlight>
                <a:latin typeface="Poppins"/>
                <a:ea typeface="Poppins"/>
                <a:cs typeface="Poppins"/>
                <a:sym typeface="Poppins"/>
              </a:rPr>
              <a:t>If we want to look at access issues, we know that gender is an important consideration in an energy access perspective as r</a:t>
            </a:r>
            <a:r>
              <a:rPr lang="en-US" sz="1200" u="sng">
                <a:solidFill>
                  <a:srgbClr val="74808C"/>
                </a:solidFill>
                <a:highlight>
                  <a:srgbClr val="FFFFFF"/>
                </a:highlight>
                <a:latin typeface="Poppins"/>
                <a:ea typeface="Poppins"/>
                <a:cs typeface="Poppins"/>
                <a:sym typeface="Poppins"/>
                <a:hlinkClick r:id="rId2">
                  <a:extLst>
                    <a:ext uri="{A12FA001-AC4F-418D-AE19-62706E023703}">
                      <ahyp:hlinkClr val="tx"/>
                    </a:ext>
                  </a:extLst>
                </a:hlinkClick>
              </a:rPr>
              <a:t>esearch </a:t>
            </a:r>
            <a:r>
              <a:rPr lang="en-US" sz="1200">
                <a:solidFill>
                  <a:srgbClr val="74808C"/>
                </a:solidFill>
                <a:highlight>
                  <a:srgbClr val="FFFFFF"/>
                </a:highlight>
                <a:latin typeface="Poppins"/>
                <a:ea typeface="Poppins"/>
                <a:cs typeface="Poppins"/>
                <a:sym typeface="Poppins"/>
              </a:rPr>
              <a:t>has shown the disproportionate impact on women’s health and productivity, resulting from the lack of adequate energy access</a:t>
            </a:r>
            <a:endParaRPr sz="1200">
              <a:solidFill>
                <a:srgbClr val="74808C"/>
              </a:solidFill>
              <a:highlight>
                <a:srgbClr val="FFFFFF"/>
              </a:highlight>
              <a:latin typeface="Poppins"/>
              <a:ea typeface="Poppins"/>
              <a:cs typeface="Poppins"/>
              <a:sym typeface="Poppins"/>
            </a:endParaRPr>
          </a:p>
          <a:p>
            <a:pPr indent="0" lvl="0" marL="0" marR="0" rtl="0" algn="l">
              <a:lnSpc>
                <a:spcPct val="117000"/>
              </a:lnSpc>
              <a:spcBef>
                <a:spcPts val="0"/>
              </a:spcBef>
              <a:spcAft>
                <a:spcPts val="0"/>
              </a:spcAft>
              <a:buClr>
                <a:srgbClr val="000000"/>
              </a:buClr>
              <a:buSzPts val="2400"/>
              <a:buFont typeface="Helvetica Neue"/>
              <a:buNone/>
            </a:pPr>
            <a:r>
              <a:rPr lang="en-US" sz="1200"/>
              <a:t>https://www.csis.org/analysis/down-last-mile-key-research-needs-energy-access</a:t>
            </a:r>
            <a:endParaRPr sz="1200"/>
          </a:p>
          <a:p>
            <a:pPr indent="0" lvl="0" marL="0" rtl="0" algn="l">
              <a:lnSpc>
                <a:spcPct val="117000"/>
              </a:lnSpc>
              <a:spcBef>
                <a:spcPts val="0"/>
              </a:spcBef>
              <a:spcAft>
                <a:spcPts val="0"/>
              </a:spcAft>
              <a:buSzPts val="1400"/>
              <a:buNone/>
            </a:pPr>
            <a:r>
              <a:t/>
            </a:r>
            <a:endParaRP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 name="Google Shape;136;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000"/>
              </a:lnSpc>
              <a:spcBef>
                <a:spcPts val="0"/>
              </a:spcBef>
              <a:spcAft>
                <a:spcPts val="0"/>
              </a:spcAft>
              <a:buClr>
                <a:srgbClr val="000000"/>
              </a:buClr>
              <a:buSzPts val="2400"/>
              <a:buFont typeface="Arial"/>
              <a:buNone/>
            </a:pPr>
            <a:r>
              <a:rPr b="1" lang="en-US" sz="2400"/>
              <a:t>Narrator: Examples of Gender Bias in Research</a:t>
            </a:r>
            <a:endParaRPr/>
          </a:p>
          <a:p>
            <a:pPr indent="-419100" lvl="0" marL="571500" rtl="0" algn="l">
              <a:lnSpc>
                <a:spcPct val="117000"/>
              </a:lnSpc>
              <a:spcBef>
                <a:spcPts val="0"/>
              </a:spcBef>
              <a:spcAft>
                <a:spcPts val="0"/>
              </a:spcAft>
              <a:buClr>
                <a:srgbClr val="000000"/>
              </a:buClr>
              <a:buSzPts val="2400"/>
              <a:buFont typeface="Arial"/>
              <a:buNone/>
            </a:pPr>
            <a:r>
              <a:t/>
            </a:r>
            <a:endParaRPr b="1" sz="2400"/>
          </a:p>
          <a:p>
            <a:pPr indent="0" lvl="0" marL="0" rtl="0" algn="l">
              <a:lnSpc>
                <a:spcPct val="117000"/>
              </a:lnSpc>
              <a:spcBef>
                <a:spcPts val="0"/>
              </a:spcBef>
              <a:spcAft>
                <a:spcPts val="0"/>
              </a:spcAft>
              <a:buClr>
                <a:srgbClr val="000000"/>
              </a:buClr>
              <a:buSzPts val="2400"/>
              <a:buFont typeface="Arial"/>
              <a:buNone/>
            </a:pPr>
            <a:r>
              <a:rPr b="1" lang="en-US" sz="2400"/>
              <a:t>Psychology: Kohlberg &amp; Moral Development. </a:t>
            </a:r>
            <a:r>
              <a:rPr lang="en-US" sz="2400"/>
              <a:t>Kohlberg based his stages of moral development around male moral reasoning and had an all-male sample. He then inappropriately generalized his findings to women (</a:t>
            </a:r>
            <a:r>
              <a:rPr b="1" lang="en-US" sz="2400"/>
              <a:t>beta bias</a:t>
            </a:r>
            <a:r>
              <a:rPr lang="en-US" sz="2400"/>
              <a:t>) and also claimed women generally reached lower level of moral development (</a:t>
            </a:r>
            <a:r>
              <a:rPr b="1" lang="en-US" sz="2400"/>
              <a:t>androcentrism</a:t>
            </a:r>
            <a:r>
              <a:rPr lang="en-US" sz="2400"/>
              <a:t>).</a:t>
            </a:r>
            <a:endParaRPr/>
          </a:p>
          <a:p>
            <a:pPr indent="0" lvl="0" marL="0" rtl="0" algn="l">
              <a:lnSpc>
                <a:spcPct val="117000"/>
              </a:lnSpc>
              <a:spcBef>
                <a:spcPts val="0"/>
              </a:spcBef>
              <a:spcAft>
                <a:spcPts val="0"/>
              </a:spcAft>
              <a:buSzPts val="1400"/>
              <a:buNone/>
            </a:pPr>
            <a:r>
              <a:t/>
            </a:r>
            <a:endParaRPr sz="2400"/>
          </a:p>
          <a:p>
            <a:pPr indent="0" lvl="0" marL="0" rtl="0" algn="l">
              <a:lnSpc>
                <a:spcPct val="117000"/>
              </a:lnSpc>
              <a:spcBef>
                <a:spcPts val="0"/>
              </a:spcBef>
              <a:spcAft>
                <a:spcPts val="0"/>
              </a:spcAft>
              <a:buClr>
                <a:srgbClr val="000000"/>
              </a:buClr>
              <a:buSzPts val="2400"/>
              <a:buFont typeface="Arial"/>
              <a:buNone/>
            </a:pPr>
            <a:r>
              <a:rPr b="1" lang="en-US" sz="2400"/>
              <a:t>Medicine: </a:t>
            </a:r>
            <a:r>
              <a:rPr lang="en-US" sz="2400"/>
              <a:t>The evidence basis of medicine may be fundamentally flawed because there is an ongoing failure of research tools to include sex differences in study design and analysis. The reporting bias which this methodology maintains creates a situation where guidelines based on the study of one sex may be generalized and applied to both. </a:t>
            </a:r>
            <a:endParaRPr/>
          </a:p>
          <a:p>
            <a:pPr indent="-342900" lvl="0" marL="342900" rtl="0" algn="l">
              <a:lnSpc>
                <a:spcPct val="117000"/>
              </a:lnSpc>
              <a:spcBef>
                <a:spcPts val="0"/>
              </a:spcBef>
              <a:spcAft>
                <a:spcPts val="0"/>
              </a:spcAft>
              <a:buClr>
                <a:srgbClr val="000000"/>
              </a:buClr>
              <a:buSzPts val="2400"/>
              <a:buFont typeface="Helvetica Neue"/>
              <a:buChar char="-"/>
            </a:pPr>
            <a:r>
              <a:rPr lang="en-US" sz="2400"/>
              <a:t>https://www.ncbi.nlm.nih.gov/pmc/articles/PMC1761670/</a:t>
            </a:r>
            <a:endParaRPr/>
          </a:p>
          <a:p>
            <a:pPr indent="0" lvl="0" marL="0" marR="0" rtl="0" algn="l">
              <a:lnSpc>
                <a:spcPct val="117000"/>
              </a:lnSpc>
              <a:spcBef>
                <a:spcPts val="0"/>
              </a:spcBef>
              <a:spcAft>
                <a:spcPts val="0"/>
              </a:spcAft>
              <a:buClr>
                <a:srgbClr val="000000"/>
              </a:buClr>
              <a:buSzPts val="2400"/>
              <a:buFont typeface="Helvetica Neue"/>
              <a:buNone/>
            </a:pPr>
            <a:r>
              <a:rPr b="1" lang="en-US" sz="2400"/>
              <a:t>The lack of incorporation of gender data into evidence-based medicine. </a:t>
            </a:r>
            <a:r>
              <a:rPr lang="en-US" sz="2400"/>
              <a:t>Despite well recognized gender differences in coronary heart disease management in UK critical care units,</a:t>
            </a:r>
            <a:r>
              <a:rPr baseline="30000" lang="en-US" sz="2400" u="sng">
                <a:solidFill>
                  <a:schemeClr val="hlink"/>
                </a:solidFill>
                <a:hlinkClick r:id="rId2"/>
              </a:rPr>
              <a:t>13</a:t>
            </a:r>
            <a:r>
              <a:rPr lang="en-US" sz="2400"/>
              <a:t> the UK NHS guidelines for management are not gender specific.</a:t>
            </a:r>
            <a:r>
              <a:rPr baseline="30000" lang="en-US" sz="2400" u="sng">
                <a:solidFill>
                  <a:schemeClr val="hlink"/>
                </a:solidFill>
                <a:hlinkClick r:id="rId3"/>
              </a:rPr>
              <a:t>14</a:t>
            </a:r>
            <a:r>
              <a:rPr lang="en-US" sz="2400"/>
              <a:t> If research lacks or excludes female subjects then the guidelines should clearly state that the evidence has been obtained mainly from men. In addition, the context in which the evidence basis for medicine is drawn is also questionable because the factors that contribute to women's health (or lack of it) such as poverty and social deprivation will not be the same as for men. These differences need to be defined in order for guidance to reflect the social context of disease. Furthermore, the outputs of biased guidance can influence education, both in terms of what is taught (i.e. maintenance of the status quo) and who teaches it (e.g. gender bias in training) so that inequality is perpetuated.</a:t>
            </a:r>
            <a:endParaRPr/>
          </a:p>
          <a:p>
            <a:pPr indent="-190500" lvl="0" marL="342900" rtl="0" algn="l">
              <a:lnSpc>
                <a:spcPct val="117000"/>
              </a:lnSpc>
              <a:spcBef>
                <a:spcPts val="0"/>
              </a:spcBef>
              <a:spcAft>
                <a:spcPts val="0"/>
              </a:spcAft>
              <a:buClr>
                <a:srgbClr val="000000"/>
              </a:buClr>
              <a:buSzPts val="2400"/>
              <a:buFont typeface="Helvetica Neue"/>
              <a:buNone/>
            </a:pPr>
            <a:r>
              <a:t/>
            </a:r>
            <a:endParaRPr sz="2400"/>
          </a:p>
          <a:p>
            <a:pPr indent="0" lvl="0" marL="0" rtl="0" algn="l">
              <a:lnSpc>
                <a:spcPct val="117000"/>
              </a:lnSpc>
              <a:spcBef>
                <a:spcPts val="0"/>
              </a:spcBef>
              <a:spcAft>
                <a:spcPts val="0"/>
              </a:spcAft>
              <a:buClr>
                <a:srgbClr val="000000"/>
              </a:buClr>
              <a:buSzPts val="2400"/>
              <a:buFont typeface="Arial"/>
              <a:buNone/>
            </a:pPr>
            <a:r>
              <a:t/>
            </a:r>
            <a:endParaRPr sz="2400"/>
          </a:p>
          <a:p>
            <a:pPr indent="0" lvl="0" marL="0" rtl="0" algn="l">
              <a:lnSpc>
                <a:spcPct val="117000"/>
              </a:lnSpc>
              <a:spcBef>
                <a:spcPts val="0"/>
              </a:spcBef>
              <a:spcAft>
                <a:spcPts val="0"/>
              </a:spcAft>
              <a:buSzPts val="14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5" name="Google Shape;145;p1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000"/>
              </a:lnSpc>
              <a:spcBef>
                <a:spcPts val="0"/>
              </a:spcBef>
              <a:spcAft>
                <a:spcPts val="0"/>
              </a:spcAft>
              <a:buSzPts val="1400"/>
              <a:buNone/>
            </a:pPr>
            <a:r>
              <a:rPr b="1" lang="en-US"/>
              <a:t>Narrator</a:t>
            </a:r>
            <a:endParaRPr/>
          </a:p>
          <a:p>
            <a:pPr indent="-457200" lvl="0" marL="457200" marR="0" rtl="0" algn="l">
              <a:lnSpc>
                <a:spcPct val="117000"/>
              </a:lnSpc>
              <a:spcBef>
                <a:spcPts val="0"/>
              </a:spcBef>
              <a:spcAft>
                <a:spcPts val="0"/>
              </a:spcAft>
              <a:buClr>
                <a:srgbClr val="000000"/>
              </a:buClr>
              <a:buSzPts val="2400"/>
              <a:buFont typeface="Helvetica Neue"/>
              <a:buAutoNum type="arabicParenR"/>
            </a:pPr>
            <a:r>
              <a:rPr lang="en-US" sz="2400"/>
              <a:t>Methods and findings are often judged against these criteria. Contrasts are often drawn between ‘hard’ life and natural sciences and the ‘soft’ social sciences. Guess which branches receive more funding?</a:t>
            </a:r>
            <a:endParaRPr/>
          </a:p>
          <a:p>
            <a:pPr indent="-457200" lvl="0" marL="457200" marR="0" rtl="0" algn="l">
              <a:lnSpc>
                <a:spcPct val="117000"/>
              </a:lnSpc>
              <a:spcBef>
                <a:spcPts val="0"/>
              </a:spcBef>
              <a:spcAft>
                <a:spcPts val="0"/>
              </a:spcAft>
              <a:buClr>
                <a:srgbClr val="000000"/>
              </a:buClr>
              <a:buSzPts val="3600"/>
              <a:buFont typeface="Helvetica Neue"/>
              <a:buAutoNum type="arabicParenR"/>
            </a:pPr>
            <a:r>
              <a:rPr lang="en-US" sz="3600"/>
              <a:t>Because ‘hard’ sciences are considered by many to be more credible than ‘soft’ scientific research, there is greater demand by funders of research for quantitative data gathered through methodological approaches such as randomized control trials (RCTs) and a lesser interest in research generated by qualitative methods. </a:t>
            </a:r>
            <a:endParaRPr/>
          </a:p>
          <a:p>
            <a:pPr indent="-457200" lvl="0" marL="457200" marR="0" rtl="0" algn="l">
              <a:lnSpc>
                <a:spcPct val="117000"/>
              </a:lnSpc>
              <a:spcBef>
                <a:spcPts val="0"/>
              </a:spcBef>
              <a:spcAft>
                <a:spcPts val="0"/>
              </a:spcAft>
              <a:buClr>
                <a:srgbClr val="000000"/>
              </a:buClr>
              <a:buSzPts val="3600"/>
              <a:buFont typeface="Helvetica Neue"/>
              <a:buAutoNum type="arabicParenR"/>
            </a:pPr>
            <a:r>
              <a:rPr lang="en-US" sz="3600"/>
              <a:t>Male, Western dominance in the field of science has been reinforced by the idea that (usually white) men from Western institutions are the scientific experts. This means that local knowledge, particularly women’s knowledge, is often discounted as ‘anecdotal’ or simply ignored. However this knowledge is just as valid as ‘objective’ data, and is vital to factor into research if it is to be of real benefit. </a:t>
            </a:r>
            <a:endParaRPr/>
          </a:p>
          <a:p>
            <a:pPr indent="-228600" lvl="0" marL="457200" marR="0" rtl="0" algn="l">
              <a:lnSpc>
                <a:spcPct val="117000"/>
              </a:lnSpc>
              <a:spcBef>
                <a:spcPts val="0"/>
              </a:spcBef>
              <a:spcAft>
                <a:spcPts val="0"/>
              </a:spcAft>
              <a:buClr>
                <a:srgbClr val="000000"/>
              </a:buClr>
              <a:buSzPts val="3600"/>
              <a:buFont typeface="Helvetica Neue"/>
              <a:buNone/>
            </a:pPr>
            <a:r>
              <a:t/>
            </a:r>
            <a:endParaRPr sz="3600"/>
          </a:p>
          <a:p>
            <a:pPr indent="-514350" lvl="0" marL="742950" rtl="0" algn="l">
              <a:lnSpc>
                <a:spcPct val="117000"/>
              </a:lnSpc>
              <a:spcBef>
                <a:spcPts val="0"/>
              </a:spcBef>
              <a:spcAft>
                <a:spcPts val="0"/>
              </a:spcAft>
              <a:buClr>
                <a:srgbClr val="000000"/>
              </a:buClr>
              <a:buSzPts val="3600"/>
              <a:buFont typeface="Calibri"/>
              <a:buNone/>
            </a:pPr>
            <a:r>
              <a:t/>
            </a:r>
            <a:endParaRPr sz="3600"/>
          </a:p>
          <a:p>
            <a:pPr indent="-304800" lvl="0" marL="457200" marR="0" rtl="0" algn="l">
              <a:lnSpc>
                <a:spcPct val="117000"/>
              </a:lnSpc>
              <a:spcBef>
                <a:spcPts val="0"/>
              </a:spcBef>
              <a:spcAft>
                <a:spcPts val="0"/>
              </a:spcAft>
              <a:buClr>
                <a:srgbClr val="000000"/>
              </a:buClr>
              <a:buSzPts val="2400"/>
              <a:buFont typeface="Helvetica Neue"/>
              <a:buNone/>
            </a:pPr>
            <a:r>
              <a:t/>
            </a:r>
            <a:endParaRPr sz="2400"/>
          </a:p>
          <a:p>
            <a:pPr indent="0" lvl="0" marL="0" rtl="0" algn="l">
              <a:lnSpc>
                <a:spcPct val="117000"/>
              </a:lnSpc>
              <a:spcBef>
                <a:spcPts val="0"/>
              </a:spcBef>
              <a:spcAft>
                <a:spcPts val="0"/>
              </a:spcAft>
              <a:buSzPts val="14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0" name="Google Shape;150;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000"/>
              </a:lnSpc>
              <a:spcBef>
                <a:spcPts val="0"/>
              </a:spcBef>
              <a:spcAft>
                <a:spcPts val="0"/>
              </a:spcAft>
              <a:buSzPts val="1400"/>
              <a:buNone/>
            </a:pPr>
            <a:r>
              <a:rPr b="1" lang="en-US" sz="2400"/>
              <a:t>Narrator</a:t>
            </a:r>
            <a:endParaRPr/>
          </a:p>
          <a:p>
            <a:pPr indent="0" lvl="0" marL="0" marR="0" rtl="0" algn="l">
              <a:lnSpc>
                <a:spcPct val="117000"/>
              </a:lnSpc>
              <a:spcBef>
                <a:spcPts val="0"/>
              </a:spcBef>
              <a:spcAft>
                <a:spcPts val="0"/>
              </a:spcAft>
              <a:buClr>
                <a:srgbClr val="000000"/>
              </a:buClr>
              <a:buSzPts val="2400"/>
              <a:buFont typeface="Helvetica Neue"/>
              <a:buNone/>
            </a:pPr>
            <a:r>
              <a:rPr lang="en-US" sz="2400"/>
              <a:t>Scientific research is often assumed to be gender neutral – representing the views and experiences of males and female researchers and research subjects. However it is in fact gender blind, hiding an </a:t>
            </a:r>
            <a:r>
              <a:rPr b="1" lang="en-US" sz="2400"/>
              <a:t>androcentric</a:t>
            </a:r>
            <a:r>
              <a:rPr lang="en-US" sz="2400"/>
              <a:t> focus where male bias informs what is produced, whose knowledge and experience is considered relevant, and who has participated in creating the knowledge. Many have argued that the entire field of knowledge on life and natural sciences is influenced and skewed by particular gender ideas and stereotypes. </a:t>
            </a:r>
            <a:endParaRPr/>
          </a:p>
          <a:p>
            <a:pPr indent="0" lvl="0" marL="0" rtl="0" algn="l">
              <a:lnSpc>
                <a:spcPct val="117000"/>
              </a:lnSpc>
              <a:spcBef>
                <a:spcPts val="0"/>
              </a:spcBef>
              <a:spcAft>
                <a:spcPts val="0"/>
              </a:spcAft>
              <a:buSzPts val="1400"/>
              <a:buNone/>
            </a:pPr>
            <a:r>
              <a:t/>
            </a:r>
            <a:endParaRPr sz="2400"/>
          </a:p>
          <a:p>
            <a:pPr indent="0" lvl="0" marL="0" rtl="0" algn="l">
              <a:lnSpc>
                <a:spcPct val="117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4" name="Google Shape;64;p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000"/>
              </a:lnSpc>
              <a:spcBef>
                <a:spcPts val="0"/>
              </a:spcBef>
              <a:spcAft>
                <a:spcPts val="0"/>
              </a:spcAft>
              <a:buSzPts val="1400"/>
              <a:buNone/>
            </a:pPr>
            <a:r>
              <a:rPr lang="en-US"/>
              <a:t>Gender is a concept that intersects all demographic considerations, including age, ethnicity, religion, class</a:t>
            </a:r>
            <a:endParaRPr/>
          </a:p>
        </p:txBody>
      </p:sp>
      <p:sp>
        <p:nvSpPr>
          <p:cNvPr id="72" name="Google Shape;72;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9" name="Google Shape;79;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000"/>
              </a:lnSpc>
              <a:spcBef>
                <a:spcPts val="0"/>
              </a:spcBef>
              <a:spcAft>
                <a:spcPts val="0"/>
              </a:spcAft>
              <a:buClr>
                <a:srgbClr val="000000"/>
              </a:buClr>
              <a:buSzPts val="2200"/>
              <a:buFont typeface="Helvetica Neue"/>
              <a:buNone/>
            </a:pPr>
            <a:r>
              <a:rPr b="1" lang="en-US" sz="1200"/>
              <a:t>First point: </a:t>
            </a:r>
            <a:endParaRPr sz="1200"/>
          </a:p>
          <a:p>
            <a:pPr indent="-266700" lvl="0" marL="342900" marR="0" rtl="0" algn="l">
              <a:lnSpc>
                <a:spcPct val="117000"/>
              </a:lnSpc>
              <a:spcBef>
                <a:spcPts val="0"/>
              </a:spcBef>
              <a:spcAft>
                <a:spcPts val="0"/>
              </a:spcAft>
              <a:buClr>
                <a:srgbClr val="000000"/>
              </a:buClr>
              <a:buSzPts val="1200"/>
              <a:buFont typeface="Arial"/>
              <a:buChar char="•"/>
            </a:pPr>
            <a:r>
              <a:rPr lang="en-US" sz="1200"/>
              <a:t>In certain cultures this means that girls are not allowed to go to school, and in such cultures they may be married very early. </a:t>
            </a:r>
            <a:endParaRPr sz="1200"/>
          </a:p>
          <a:p>
            <a:pPr indent="-266700" lvl="0" marL="342900" marR="0" rtl="0" algn="l">
              <a:lnSpc>
                <a:spcPct val="117000"/>
              </a:lnSpc>
              <a:spcBef>
                <a:spcPts val="0"/>
              </a:spcBef>
              <a:spcAft>
                <a:spcPts val="0"/>
              </a:spcAft>
              <a:buClr>
                <a:srgbClr val="000000"/>
              </a:buClr>
              <a:buSzPts val="1200"/>
              <a:buFont typeface="Arial"/>
              <a:buChar char="•"/>
            </a:pPr>
            <a:r>
              <a:rPr lang="en-US" sz="1200"/>
              <a:t>Men and boys are seen as legitimate conflict actors. This means that they are most likely recruited and/or targeted for conflict situations.</a:t>
            </a:r>
            <a:endParaRPr sz="1200"/>
          </a:p>
          <a:p>
            <a:pPr indent="0" lvl="0" marL="0" marR="0" rtl="0" algn="l">
              <a:lnSpc>
                <a:spcPct val="117000"/>
              </a:lnSpc>
              <a:spcBef>
                <a:spcPts val="0"/>
              </a:spcBef>
              <a:spcAft>
                <a:spcPts val="0"/>
              </a:spcAft>
              <a:buClr>
                <a:srgbClr val="000000"/>
              </a:buClr>
              <a:buSzPts val="2400"/>
              <a:buFont typeface="Arial"/>
              <a:buNone/>
            </a:pPr>
            <a:r>
              <a:rPr b="1" lang="en-US" sz="1200"/>
              <a:t>Second Point: </a:t>
            </a:r>
            <a:endParaRPr sz="1200"/>
          </a:p>
          <a:p>
            <a:pPr indent="-266700" lvl="0" marL="342900" rtl="0" algn="l">
              <a:lnSpc>
                <a:spcPct val="120000"/>
              </a:lnSpc>
              <a:spcBef>
                <a:spcPts val="0"/>
              </a:spcBef>
              <a:spcAft>
                <a:spcPts val="0"/>
              </a:spcAft>
              <a:buClr>
                <a:srgbClr val="000000"/>
              </a:buClr>
              <a:buSzPts val="1200"/>
              <a:buFont typeface="Arial"/>
              <a:buChar char="•"/>
            </a:pPr>
            <a:r>
              <a:rPr lang="en-US" sz="1200"/>
              <a:t>In many cultures this means that boys grow up with the idea that ‘real’ men do not take care of children, and that children are solely the responsibility of women. </a:t>
            </a:r>
            <a:endParaRPr sz="1200"/>
          </a:p>
          <a:p>
            <a:pPr indent="-266700" lvl="2" marL="342900" rtl="0" algn="l">
              <a:lnSpc>
                <a:spcPct val="120000"/>
              </a:lnSpc>
              <a:spcBef>
                <a:spcPts val="0"/>
              </a:spcBef>
              <a:spcAft>
                <a:spcPts val="0"/>
              </a:spcAft>
              <a:buClr>
                <a:srgbClr val="000000"/>
              </a:buClr>
              <a:buSzPts val="1200"/>
              <a:buFont typeface="Arial"/>
              <a:buChar char="•"/>
            </a:pPr>
            <a:r>
              <a:rPr lang="en-US" sz="1200"/>
              <a:t>How might that impact children’s psychological development? What impacts for food security, health, education, and other sectors might the absence of a father have? </a:t>
            </a:r>
            <a:endParaRPr sz="1200"/>
          </a:p>
          <a:p>
            <a:pPr indent="-266700" lvl="2" marL="342900" rtl="0" algn="l">
              <a:lnSpc>
                <a:spcPct val="120000"/>
              </a:lnSpc>
              <a:spcBef>
                <a:spcPts val="0"/>
              </a:spcBef>
              <a:spcAft>
                <a:spcPts val="0"/>
              </a:spcAft>
              <a:buClr>
                <a:srgbClr val="000000"/>
              </a:buClr>
              <a:buSzPts val="1200"/>
              <a:buFont typeface="Arial"/>
              <a:buChar char="•"/>
            </a:pPr>
            <a:r>
              <a:rPr lang="en-US" sz="1200"/>
              <a:t>How might the idea that only women are responsible for children, in a country that does not value women, play out in terms of funding and planning prioritization for women and children’s issues? </a:t>
            </a:r>
            <a:endParaRPr sz="1200"/>
          </a:p>
          <a:p>
            <a:pPr indent="0" lvl="0" marL="0" marR="0" rtl="0" algn="l">
              <a:lnSpc>
                <a:spcPct val="117000"/>
              </a:lnSpc>
              <a:spcBef>
                <a:spcPts val="0"/>
              </a:spcBef>
              <a:spcAft>
                <a:spcPts val="0"/>
              </a:spcAft>
              <a:buClr>
                <a:srgbClr val="000000"/>
              </a:buClr>
              <a:buSzPts val="2400"/>
              <a:buFont typeface="Helvetica Neue"/>
              <a:buNone/>
            </a:pPr>
            <a:r>
              <a:t/>
            </a:r>
            <a:endParaRPr b="1" sz="1200"/>
          </a:p>
          <a:p>
            <a:pPr indent="0" lvl="0" marL="0" rtl="0" algn="l">
              <a:lnSpc>
                <a:spcPct val="117000"/>
              </a:lnSpc>
              <a:spcBef>
                <a:spcPts val="0"/>
              </a:spcBef>
              <a:spcAft>
                <a:spcPts val="0"/>
              </a:spcAft>
              <a:buSzPts val="1400"/>
              <a:buNone/>
            </a:pPr>
            <a:r>
              <a:t/>
            </a:r>
            <a:endParaRPr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6" name="Google Shape;86;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000"/>
              </a:lnSpc>
              <a:spcBef>
                <a:spcPts val="0"/>
              </a:spcBef>
              <a:spcAft>
                <a:spcPts val="0"/>
              </a:spcAft>
              <a:buSzPts val="1400"/>
              <a:buNone/>
            </a:pPr>
            <a:r>
              <a:rPr lang="en-US" sz="1200"/>
              <a:t>Look at this statement: “I</a:t>
            </a:r>
            <a:r>
              <a:rPr b="0" lang="en-US" sz="1200"/>
              <a:t>n a </a:t>
            </a:r>
            <a:r>
              <a:rPr b="0" lang="en-US" sz="1200" u="sng">
                <a:solidFill>
                  <a:schemeClr val="hlink"/>
                </a:solidFill>
                <a:hlinkClick r:id="rId2"/>
              </a:rPr>
              <a:t>motion</a:t>
            </a:r>
            <a:r>
              <a:rPr b="0" lang="en-US" sz="1200"/>
              <a:t> calling for a special fund to tackle the problem, MP Anthony Oluoch said “overall unemployment among youth is at 55%”.</a:t>
            </a:r>
            <a:endParaRPr sz="1200"/>
          </a:p>
          <a:p>
            <a:pPr indent="0" lvl="0" marL="0" rtl="0" algn="l">
              <a:lnSpc>
                <a:spcPct val="117000"/>
              </a:lnSpc>
              <a:spcBef>
                <a:spcPts val="0"/>
              </a:spcBef>
              <a:spcAft>
                <a:spcPts val="0"/>
              </a:spcAft>
              <a:buSzPts val="1400"/>
              <a:buNone/>
            </a:pPr>
            <a:r>
              <a:rPr b="0" lang="en-US" sz="1200"/>
              <a:t>https://africacheck.org/2018/10/08/analysis-how-many-young-kenyans-are-unemployed-a-look-at-the-numbers/</a:t>
            </a:r>
            <a:endParaRPr sz="1200"/>
          </a:p>
          <a:p>
            <a:pPr indent="0" lvl="0" marL="0" rtl="0" algn="l">
              <a:lnSpc>
                <a:spcPct val="117000"/>
              </a:lnSpc>
              <a:spcBef>
                <a:spcPts val="0"/>
              </a:spcBef>
              <a:spcAft>
                <a:spcPts val="0"/>
              </a:spcAft>
              <a:buSzPts val="1400"/>
              <a:buNone/>
            </a:pPr>
            <a:r>
              <a:rPr b="0" lang="en-US" sz="1200"/>
              <a:t>But who is unemployed? </a:t>
            </a:r>
            <a:r>
              <a:rPr lang="en-US" sz="1200">
                <a:solidFill>
                  <a:srgbClr val="000000"/>
                </a:solidFill>
                <a:latin typeface="Helvetica Neue"/>
                <a:ea typeface="Helvetica Neue"/>
                <a:cs typeface="Helvetica Neue"/>
                <a:sym typeface="Helvetica Neue"/>
              </a:rPr>
              <a:t>“…unemployment, underemployment and inactivity of females is estimated to be double that than of males (KEPSA n.d.). This suggests that although there have been factors encouraging female access to education, young females are still far less prepared for the labour market than males –or less prepared for sectors with higher employment rates (such as construction). Several explanations have been proposed for this:Some researchers theorise that this may be because of the types of skills taught in female dominated subjects differ to those taught in male dominated areas. Murgor (2013) suggests that women have lower skills in science and technology areas, which are in high labour demand. He also found that numeracy, leadership, and self-confidence are less likely to be fostered in female dominated subjects, and that curricula are perpetuating traditional stereotypes rather than meaningfully challenging them (Murgor 2013). Another suggestion is that females drop out of further education and training at a higher rate than males, due to factors such as pressure to get married, discrimination by teachers, and family preference to educate male children first (AfDB 2015). At the university level, Gitonga (2014) found that males and females tend to seek work in different sectors, and follow different strategies for seeking employment. It was discovered that male graduates preferred to work in the for-profit sector, and that they marketed their skills directly to companies, whereas females preferred to work in the non-profit sector, and relied on their social networks to secure employment opportunities (Gitonga 2014). This data is limited to a very small sample, however, and there is room for more in-depth studies on university graduates. Despite the marked difference in female and male employment rates, it is widely recognised that female involvement in the labour market is fundamental to Kenya’s economic growth. - https://www.britishcouncil.co.ke/sites/default/files/ng_kenya_youth_employment_in_kenya.pdf</a:t>
            </a:r>
            <a:endParaRPr sz="1200"/>
          </a:p>
          <a:p>
            <a:pPr indent="0" lvl="0" marL="0" rtl="0" algn="l">
              <a:lnSpc>
                <a:spcPct val="117000"/>
              </a:lnSpc>
              <a:spcBef>
                <a:spcPts val="0"/>
              </a:spcBef>
              <a:spcAft>
                <a:spcPts val="0"/>
              </a:spcAft>
              <a:buSzPts val="1400"/>
              <a:buNone/>
            </a:pPr>
            <a:r>
              <a:t/>
            </a:r>
            <a:endParaRPr b="0" sz="1200">
              <a:solidFill>
                <a:srgbClr val="000000"/>
              </a:solidFill>
              <a:latin typeface="Helvetica Neue"/>
              <a:ea typeface="Helvetica Neue"/>
              <a:cs typeface="Helvetica Neue"/>
              <a:sym typeface="Helvetica Neue"/>
            </a:endParaRPr>
          </a:p>
          <a:p>
            <a:pPr indent="0" lvl="0" marL="0" rtl="0" algn="l">
              <a:lnSpc>
                <a:spcPct val="117000"/>
              </a:lnSpc>
              <a:spcBef>
                <a:spcPts val="0"/>
              </a:spcBef>
              <a:spcAft>
                <a:spcPts val="0"/>
              </a:spcAft>
              <a:buSzPts val="1400"/>
              <a:buNone/>
            </a:pPr>
            <a:r>
              <a:rPr b="0" lang="en-US" sz="1200">
                <a:solidFill>
                  <a:srgbClr val="000000"/>
                </a:solidFill>
                <a:latin typeface="Helvetica Neue"/>
                <a:ea typeface="Helvetica Neue"/>
                <a:cs typeface="Helvetica Neue"/>
                <a:sym typeface="Helvetica Neue"/>
              </a:rPr>
              <a:t>If we do not understand the different contexts of males and females, and why young women are more unemployed, we cannot intervene effectively. </a:t>
            </a:r>
            <a:endParaRPr sz="1200"/>
          </a:p>
          <a:p>
            <a:pPr indent="0" lvl="0" marL="0" rtl="0" algn="l">
              <a:lnSpc>
                <a:spcPct val="117000"/>
              </a:lnSpc>
              <a:spcBef>
                <a:spcPts val="0"/>
              </a:spcBef>
              <a:spcAft>
                <a:spcPts val="0"/>
              </a:spcAft>
              <a:buSzPts val="1400"/>
              <a:buNone/>
            </a:pPr>
            <a:r>
              <a:t/>
            </a:r>
            <a:endParaRPr b="0" sz="1200"/>
          </a:p>
          <a:p>
            <a:pPr indent="0" lvl="0" marL="0" rtl="0" algn="l">
              <a:lnSpc>
                <a:spcPct val="117000"/>
              </a:lnSpc>
              <a:spcBef>
                <a:spcPts val="0"/>
              </a:spcBef>
              <a:spcAft>
                <a:spcPts val="0"/>
              </a:spcAft>
              <a:buSzPts val="1400"/>
              <a:buNone/>
            </a:pPr>
            <a:r>
              <a:t/>
            </a:r>
            <a:endParaRPr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000"/>
              </a:lnSpc>
              <a:spcBef>
                <a:spcPts val="0"/>
              </a:spcBef>
              <a:spcAft>
                <a:spcPts val="0"/>
              </a:spcAft>
              <a:buSzPts val="1400"/>
              <a:buNone/>
            </a:pPr>
            <a:r>
              <a:rPr lang="en-US" sz="1200"/>
              <a:t>Here are some other domains that can reveal the </a:t>
            </a:r>
            <a:r>
              <a:rPr lang="en-US" sz="1200">
                <a:latin typeface="Poppins"/>
                <a:ea typeface="Poppins"/>
                <a:cs typeface="Poppins"/>
                <a:sym typeface="Poppins"/>
              </a:rPr>
              <a:t>inequalities / gaps that exist:</a:t>
            </a:r>
            <a:endParaRPr sz="1200">
              <a:solidFill>
                <a:schemeClr val="dk2"/>
              </a:solidFill>
              <a:latin typeface="Arial"/>
              <a:ea typeface="Arial"/>
              <a:cs typeface="Arial"/>
              <a:sym typeface="Arial"/>
            </a:endParaRPr>
          </a:p>
          <a:p>
            <a:pPr indent="-469900" lvl="2" marL="1485900" rtl="0" algn="l">
              <a:lnSpc>
                <a:spcPct val="120000"/>
              </a:lnSpc>
              <a:spcBef>
                <a:spcPts val="0"/>
              </a:spcBef>
              <a:spcAft>
                <a:spcPts val="0"/>
              </a:spcAft>
              <a:buClr>
                <a:srgbClr val="74808C"/>
              </a:buClr>
              <a:buSzPts val="1200"/>
              <a:buFont typeface="Arial Black"/>
              <a:buChar char="■"/>
            </a:pPr>
            <a:r>
              <a:rPr lang="en-US" sz="1200">
                <a:solidFill>
                  <a:srgbClr val="74808C"/>
                </a:solidFill>
                <a:latin typeface="Poppins"/>
                <a:ea typeface="Poppins"/>
                <a:cs typeface="Poppins"/>
                <a:sym typeface="Poppins"/>
              </a:rPr>
              <a:t>Cultural norms, roles, and responsibilities</a:t>
            </a:r>
            <a:endParaRPr sz="1200">
              <a:solidFill>
                <a:schemeClr val="dk2"/>
              </a:solidFill>
              <a:latin typeface="Arial"/>
              <a:ea typeface="Arial"/>
              <a:cs typeface="Arial"/>
              <a:sym typeface="Arial"/>
            </a:endParaRPr>
          </a:p>
          <a:p>
            <a:pPr indent="-469900" lvl="2" marL="1485900" rtl="0" algn="l">
              <a:lnSpc>
                <a:spcPct val="120000"/>
              </a:lnSpc>
              <a:spcBef>
                <a:spcPts val="0"/>
              </a:spcBef>
              <a:spcAft>
                <a:spcPts val="0"/>
              </a:spcAft>
              <a:buClr>
                <a:srgbClr val="74808C"/>
              </a:buClr>
              <a:buSzPts val="1200"/>
              <a:buFont typeface="Arial Black"/>
              <a:buChar char="■"/>
            </a:pPr>
            <a:r>
              <a:rPr lang="en-US" sz="1200">
                <a:solidFill>
                  <a:srgbClr val="74808C"/>
                </a:solidFill>
                <a:latin typeface="Poppins"/>
                <a:ea typeface="Poppins"/>
                <a:cs typeface="Poppins"/>
                <a:sym typeface="Poppins"/>
              </a:rPr>
              <a:t>Laws, policies, and institutional practices</a:t>
            </a:r>
            <a:endParaRPr sz="1200">
              <a:solidFill>
                <a:schemeClr val="dk2"/>
              </a:solidFill>
              <a:latin typeface="Arial"/>
              <a:ea typeface="Arial"/>
              <a:cs typeface="Arial"/>
              <a:sym typeface="Arial"/>
            </a:endParaRPr>
          </a:p>
          <a:p>
            <a:pPr indent="0" lvl="0" marL="0" rtl="0" algn="l">
              <a:lnSpc>
                <a:spcPct val="117000"/>
              </a:lnSpc>
              <a:spcBef>
                <a:spcPts val="0"/>
              </a:spcBef>
              <a:spcAft>
                <a:spcPts val="0"/>
              </a:spcAft>
              <a:buSzPts val="1400"/>
              <a:buNone/>
            </a:pPr>
            <a:r>
              <a:t/>
            </a:r>
            <a:endParaRPr/>
          </a:p>
        </p:txBody>
      </p:sp>
      <p:sp>
        <p:nvSpPr>
          <p:cNvPr id="92" name="Google Shape;92;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000"/>
              </a:lnSpc>
              <a:spcBef>
                <a:spcPts val="0"/>
              </a:spcBef>
              <a:spcAft>
                <a:spcPts val="0"/>
              </a:spcAft>
              <a:buSzPts val="1400"/>
              <a:buNone/>
            </a:pPr>
            <a:r>
              <a:t/>
            </a:r>
            <a:endParaRPr/>
          </a:p>
        </p:txBody>
      </p:sp>
      <p:sp>
        <p:nvSpPr>
          <p:cNvPr id="98" name="Google Shape;9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4" name="Google Shape;104;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17000"/>
              </a:lnSpc>
              <a:spcBef>
                <a:spcPts val="0"/>
              </a:spcBef>
              <a:spcAft>
                <a:spcPts val="0"/>
              </a:spcAft>
              <a:buClr>
                <a:srgbClr val="000000"/>
              </a:buClr>
              <a:buSzPts val="2400"/>
              <a:buFont typeface="Helvetica Neue"/>
              <a:buNone/>
            </a:pPr>
            <a:r>
              <a:rPr lang="en-US" sz="2400"/>
              <a:t>Narrative: In being gender neutral, we are acting as if gender does not exist, and concepts of gender do not impact our research focus, assumptions, findings, and applications. ‘Blindness’ refers to the inability to see. Not seeing the results of gender bias or discrimination doesn’t mean it is not there. </a:t>
            </a:r>
            <a:endParaRPr/>
          </a:p>
          <a:p>
            <a:pPr indent="0" lvl="0" marL="0" rtl="0" algn="l">
              <a:lnSpc>
                <a:spcPct val="117000"/>
              </a:lnSpc>
              <a:spcBef>
                <a:spcPts val="0"/>
              </a:spcBef>
              <a:spcAft>
                <a:spcPts val="0"/>
              </a:spcAft>
              <a:buSzPts val="14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1" name="Google Shape;111;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000"/>
              </a:lnSpc>
              <a:spcBef>
                <a:spcPts val="0"/>
              </a:spcBef>
              <a:spcAft>
                <a:spcPts val="0"/>
              </a:spcAft>
              <a:buSzPts val="14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17"/>
          <p:cNvSpPr txBox="1"/>
          <p:nvPr>
            <p:ph type="ctrTitle"/>
          </p:nvPr>
        </p:nvSpPr>
        <p:spPr>
          <a:xfrm>
            <a:off x="1828800" y="2244726"/>
            <a:ext cx="20726400" cy="4775200"/>
          </a:xfrm>
          <a:prstGeom prst="rect">
            <a:avLst/>
          </a:prstGeom>
          <a:noFill/>
          <a:ln>
            <a:noFill/>
          </a:ln>
        </p:spPr>
        <p:txBody>
          <a:bodyPr anchorCtr="0" anchor="b" bIns="38100" lIns="38100" spcFirstLastPara="1" rIns="38100" wrap="square" tIns="38100">
            <a:noAutofit/>
          </a:bodyPr>
          <a:lstStyle>
            <a:lvl1pPr lvl="0" algn="ctr">
              <a:lnSpc>
                <a:spcPct val="100000"/>
              </a:lnSpc>
              <a:spcBef>
                <a:spcPts val="0"/>
              </a:spcBef>
              <a:spcAft>
                <a:spcPts val="0"/>
              </a:spcAft>
              <a:buSzPts val="1400"/>
              <a:buNone/>
              <a:defRPr sz="11998"/>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22" name="Google Shape;22;p17"/>
          <p:cNvSpPr txBox="1"/>
          <p:nvPr>
            <p:ph idx="1" type="subTitle"/>
          </p:nvPr>
        </p:nvSpPr>
        <p:spPr>
          <a:xfrm>
            <a:off x="3048000" y="7204076"/>
            <a:ext cx="18288001" cy="3311524"/>
          </a:xfrm>
          <a:prstGeom prst="rect">
            <a:avLst/>
          </a:prstGeom>
          <a:noFill/>
          <a:ln>
            <a:noFill/>
          </a:ln>
        </p:spPr>
        <p:txBody>
          <a:bodyPr anchorCtr="0" anchor="t" bIns="38100" lIns="38100" spcFirstLastPara="1" rIns="38100" wrap="square" tIns="38100">
            <a:noAutofit/>
          </a:bodyPr>
          <a:lstStyle>
            <a:lvl1pPr lvl="0" algn="ctr">
              <a:lnSpc>
                <a:spcPct val="180000"/>
              </a:lnSpc>
              <a:spcBef>
                <a:spcPts val="0"/>
              </a:spcBef>
              <a:spcAft>
                <a:spcPts val="0"/>
              </a:spcAft>
              <a:buClr>
                <a:schemeClr val="dk1"/>
              </a:buClr>
              <a:buSzPts val="4800"/>
              <a:buFont typeface="Open Sans"/>
              <a:buNone/>
              <a:defRPr sz="4800"/>
            </a:lvl1pPr>
            <a:lvl2pPr lvl="1" algn="ctr">
              <a:lnSpc>
                <a:spcPct val="180000"/>
              </a:lnSpc>
              <a:spcBef>
                <a:spcPts val="0"/>
              </a:spcBef>
              <a:spcAft>
                <a:spcPts val="0"/>
              </a:spcAft>
              <a:buClr>
                <a:schemeClr val="dk1"/>
              </a:buClr>
              <a:buSzPts val="4000"/>
              <a:buFont typeface="Open Sans"/>
              <a:buNone/>
              <a:defRPr sz="4000"/>
            </a:lvl2pPr>
            <a:lvl3pPr lvl="2" algn="ctr">
              <a:lnSpc>
                <a:spcPct val="180000"/>
              </a:lnSpc>
              <a:spcBef>
                <a:spcPts val="0"/>
              </a:spcBef>
              <a:spcAft>
                <a:spcPts val="0"/>
              </a:spcAft>
              <a:buClr>
                <a:schemeClr val="dk1"/>
              </a:buClr>
              <a:buSzPts val="3600"/>
              <a:buFont typeface="Open Sans"/>
              <a:buNone/>
              <a:defRPr sz="3600"/>
            </a:lvl3pPr>
            <a:lvl4pPr lvl="3" algn="ctr">
              <a:lnSpc>
                <a:spcPct val="180000"/>
              </a:lnSpc>
              <a:spcBef>
                <a:spcPts val="0"/>
              </a:spcBef>
              <a:spcAft>
                <a:spcPts val="0"/>
              </a:spcAft>
              <a:buClr>
                <a:schemeClr val="dk1"/>
              </a:buClr>
              <a:buSzPts val="3200"/>
              <a:buFont typeface="Open Sans"/>
              <a:buNone/>
              <a:defRPr sz="3200"/>
            </a:lvl4pPr>
            <a:lvl5pPr lvl="4" algn="ctr">
              <a:lnSpc>
                <a:spcPct val="180000"/>
              </a:lnSpc>
              <a:spcBef>
                <a:spcPts val="0"/>
              </a:spcBef>
              <a:spcAft>
                <a:spcPts val="0"/>
              </a:spcAft>
              <a:buClr>
                <a:schemeClr val="dk1"/>
              </a:buClr>
              <a:buSzPts val="3200"/>
              <a:buFont typeface="Open Sans"/>
              <a:buNone/>
              <a:defRPr sz="3200"/>
            </a:lvl5pPr>
            <a:lvl6pPr lvl="5" algn="ctr">
              <a:lnSpc>
                <a:spcPct val="90000"/>
              </a:lnSpc>
              <a:spcBef>
                <a:spcPts val="500"/>
              </a:spcBef>
              <a:spcAft>
                <a:spcPts val="0"/>
              </a:spcAft>
              <a:buClr>
                <a:schemeClr val="lt1"/>
              </a:buClr>
              <a:buSzPts val="3200"/>
              <a:buNone/>
              <a:defRPr sz="3200"/>
            </a:lvl6pPr>
            <a:lvl7pPr lvl="6" algn="ctr">
              <a:lnSpc>
                <a:spcPct val="90000"/>
              </a:lnSpc>
              <a:spcBef>
                <a:spcPts val="500"/>
              </a:spcBef>
              <a:spcAft>
                <a:spcPts val="0"/>
              </a:spcAft>
              <a:buClr>
                <a:schemeClr val="lt1"/>
              </a:buClr>
              <a:buSzPts val="3200"/>
              <a:buNone/>
              <a:defRPr sz="3200"/>
            </a:lvl7pPr>
            <a:lvl8pPr lvl="7" algn="ctr">
              <a:lnSpc>
                <a:spcPct val="90000"/>
              </a:lnSpc>
              <a:spcBef>
                <a:spcPts val="500"/>
              </a:spcBef>
              <a:spcAft>
                <a:spcPts val="0"/>
              </a:spcAft>
              <a:buClr>
                <a:schemeClr val="lt1"/>
              </a:buClr>
              <a:buSzPts val="3200"/>
              <a:buNone/>
              <a:defRPr sz="3200"/>
            </a:lvl8pPr>
            <a:lvl9pPr lvl="8" algn="ctr">
              <a:lnSpc>
                <a:spcPct val="90000"/>
              </a:lnSpc>
              <a:spcBef>
                <a:spcPts val="500"/>
              </a:spcBef>
              <a:spcAft>
                <a:spcPts val="0"/>
              </a:spcAft>
              <a:buClr>
                <a:schemeClr val="lt1"/>
              </a:buClr>
              <a:buSzPts val="3200"/>
              <a:buNone/>
              <a:defRPr sz="3200"/>
            </a:lvl9pPr>
          </a:lstStyle>
          <a:p/>
        </p:txBody>
      </p:sp>
      <p:cxnSp>
        <p:nvCxnSpPr>
          <p:cNvPr id="23" name="Google Shape;23;p17"/>
          <p:cNvCxnSpPr/>
          <p:nvPr/>
        </p:nvCxnSpPr>
        <p:spPr>
          <a:xfrm>
            <a:off x="613183" y="11904498"/>
            <a:ext cx="23114326" cy="0"/>
          </a:xfrm>
          <a:prstGeom prst="straightConnector1">
            <a:avLst/>
          </a:prstGeom>
          <a:noFill/>
          <a:ln cap="flat" cmpd="sng" w="38100">
            <a:solidFill>
              <a:srgbClr val="005984"/>
            </a:solidFill>
            <a:prstDash val="solid"/>
            <a:miter lim="800000"/>
            <a:headEnd len="sm" w="sm" type="none"/>
            <a:tailEnd len="sm" w="sm" type="none"/>
          </a:ln>
        </p:spPr>
      </p:cxnSp>
      <p:sp>
        <p:nvSpPr>
          <p:cNvPr id="24" name="Google Shape;24;p17"/>
          <p:cNvSpPr/>
          <p:nvPr/>
        </p:nvSpPr>
        <p:spPr>
          <a:xfrm>
            <a:off x="0" y="0"/>
            <a:ext cx="24384001" cy="2061592"/>
          </a:xfrm>
          <a:prstGeom prst="rect">
            <a:avLst/>
          </a:prstGeom>
          <a:solidFill>
            <a:srgbClr val="005984"/>
          </a:solidFill>
          <a:ln cap="flat" cmpd="sng" w="12700">
            <a:solidFill>
              <a:srgbClr val="AFB2B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0" i="0" sz="4000" u="none" cap="none" strike="noStrike">
              <a:solidFill>
                <a:schemeClr val="lt1"/>
              </a:solidFill>
              <a:latin typeface="Poppins"/>
              <a:ea typeface="Poppins"/>
              <a:cs typeface="Poppins"/>
              <a:sym typeface="Poppins"/>
            </a:endParaRPr>
          </a:p>
        </p:txBody>
      </p:sp>
      <p:pic>
        <p:nvPicPr>
          <p:cNvPr id="25" name="Google Shape;25;p17"/>
          <p:cNvPicPr preferRelativeResize="0"/>
          <p:nvPr/>
        </p:nvPicPr>
        <p:blipFill rotWithShape="1">
          <a:blip r:embed="rId2">
            <a:alphaModFix/>
          </a:blip>
          <a:srcRect b="0" l="0" r="0" t="0"/>
          <a:stretch/>
        </p:blipFill>
        <p:spPr>
          <a:xfrm>
            <a:off x="226257" y="-49248"/>
            <a:ext cx="3223910" cy="1813448"/>
          </a:xfrm>
          <a:prstGeom prst="rect">
            <a:avLst/>
          </a:prstGeom>
          <a:noFill/>
          <a:ln>
            <a:noFill/>
          </a:ln>
        </p:spPr>
      </p:pic>
      <p:sp>
        <p:nvSpPr>
          <p:cNvPr id="26" name="Google Shape;26;p17"/>
          <p:cNvSpPr txBox="1"/>
          <p:nvPr/>
        </p:nvSpPr>
        <p:spPr>
          <a:xfrm>
            <a:off x="8852471" y="876900"/>
            <a:ext cx="15101100" cy="461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2400" u="none" cap="none" strike="noStrike">
                <a:solidFill>
                  <a:schemeClr val="lt1"/>
                </a:solidFill>
                <a:latin typeface="Arial Black"/>
                <a:ea typeface="Arial Black"/>
                <a:cs typeface="Arial Black"/>
                <a:sym typeface="Arial Black"/>
              </a:rPr>
              <a:t>Delivering practical, research-driven solutions to global development challenges</a:t>
            </a:r>
            <a:endParaRPr b="0" i="0" sz="20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ith photo">
  <p:cSld name="Blank with photo">
    <p:spTree>
      <p:nvGrpSpPr>
        <p:cNvPr id="28" name="Shape 28"/>
        <p:cNvGrpSpPr/>
        <p:nvPr/>
      </p:nvGrpSpPr>
      <p:grpSpPr>
        <a:xfrm>
          <a:off x="0" y="0"/>
          <a:ext cx="0" cy="0"/>
          <a:chOff x="0" y="0"/>
          <a:chExt cx="0" cy="0"/>
        </a:xfrm>
      </p:grpSpPr>
      <p:sp>
        <p:nvSpPr>
          <p:cNvPr id="29" name="Google Shape;29;p19"/>
          <p:cNvSpPr/>
          <p:nvPr>
            <p:ph idx="2" type="pic"/>
          </p:nvPr>
        </p:nvSpPr>
        <p:spPr>
          <a:xfrm>
            <a:off x="2252952" y="2377252"/>
            <a:ext cx="3452495" cy="3959622"/>
          </a:xfrm>
          <a:prstGeom prst="rect">
            <a:avLst/>
          </a:prstGeom>
          <a:solidFill>
            <a:schemeClr val="accent1"/>
          </a:solidFill>
          <a:ln>
            <a:noFill/>
          </a:ln>
        </p:spPr>
        <p:txBody>
          <a:bodyPr anchorCtr="0" anchor="t" bIns="38100" lIns="38100" spcFirstLastPara="1" rIns="38100" wrap="square" tIns="38100">
            <a:noAutofit/>
          </a:bodyPr>
          <a:lstStyle>
            <a:lvl1pPr lvl="0"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1pPr>
            <a:lvl2pPr lvl="1"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2pPr>
            <a:lvl3pPr lvl="2"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3pPr>
            <a:lvl4pPr lvl="3"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4pPr>
            <a:lvl5pPr lvl="4"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30" name="Google Shape;30;p19"/>
          <p:cNvSpPr/>
          <p:nvPr>
            <p:ph idx="3" type="pic"/>
          </p:nvPr>
        </p:nvSpPr>
        <p:spPr>
          <a:xfrm>
            <a:off x="7655496" y="2377252"/>
            <a:ext cx="3452495" cy="3959622"/>
          </a:xfrm>
          <a:prstGeom prst="rect">
            <a:avLst/>
          </a:prstGeom>
          <a:solidFill>
            <a:schemeClr val="accent1"/>
          </a:solidFill>
          <a:ln>
            <a:noFill/>
          </a:ln>
        </p:spPr>
        <p:txBody>
          <a:bodyPr anchorCtr="0" anchor="t" bIns="38100" lIns="38100" spcFirstLastPara="1" rIns="38100" wrap="square" tIns="38100">
            <a:noAutofit/>
          </a:bodyPr>
          <a:lstStyle>
            <a:lvl1pPr lvl="0"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1pPr>
            <a:lvl2pPr lvl="1"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2pPr>
            <a:lvl3pPr lvl="2"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3pPr>
            <a:lvl4pPr lvl="3"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4pPr>
            <a:lvl5pPr lvl="4"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31" name="Google Shape;31;p19"/>
          <p:cNvSpPr/>
          <p:nvPr>
            <p:ph idx="4" type="pic"/>
          </p:nvPr>
        </p:nvSpPr>
        <p:spPr>
          <a:xfrm>
            <a:off x="13058040" y="2377252"/>
            <a:ext cx="3452495" cy="3959622"/>
          </a:xfrm>
          <a:prstGeom prst="rect">
            <a:avLst/>
          </a:prstGeom>
          <a:solidFill>
            <a:schemeClr val="accent1"/>
          </a:solidFill>
          <a:ln>
            <a:noFill/>
          </a:ln>
        </p:spPr>
        <p:txBody>
          <a:bodyPr anchorCtr="0" anchor="t" bIns="38100" lIns="38100" spcFirstLastPara="1" rIns="38100" wrap="square" tIns="38100">
            <a:noAutofit/>
          </a:bodyPr>
          <a:lstStyle>
            <a:lvl1pPr lvl="0"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1pPr>
            <a:lvl2pPr lvl="1"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2pPr>
            <a:lvl3pPr lvl="2"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3pPr>
            <a:lvl4pPr lvl="3"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4pPr>
            <a:lvl5pPr lvl="4"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32" name="Google Shape;32;p19"/>
          <p:cNvSpPr/>
          <p:nvPr>
            <p:ph idx="5" type="pic"/>
          </p:nvPr>
        </p:nvSpPr>
        <p:spPr>
          <a:xfrm>
            <a:off x="18460584" y="2377252"/>
            <a:ext cx="3452495" cy="3959622"/>
          </a:xfrm>
          <a:prstGeom prst="rect">
            <a:avLst/>
          </a:prstGeom>
          <a:solidFill>
            <a:schemeClr val="accent1"/>
          </a:solidFill>
          <a:ln>
            <a:noFill/>
          </a:ln>
        </p:spPr>
        <p:txBody>
          <a:bodyPr anchorCtr="0" anchor="t" bIns="38100" lIns="38100" spcFirstLastPara="1" rIns="38100" wrap="square" tIns="38100">
            <a:noAutofit/>
          </a:bodyPr>
          <a:lstStyle>
            <a:lvl1pPr lvl="0"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1pPr>
            <a:lvl2pPr lvl="1"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2pPr>
            <a:lvl3pPr lvl="2"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3pPr>
            <a:lvl4pPr lvl="3"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4pPr>
            <a:lvl5pPr lvl="4"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33" name="Google Shape;33;p19"/>
          <p:cNvSpPr/>
          <p:nvPr>
            <p:ph idx="6" type="pic"/>
          </p:nvPr>
        </p:nvSpPr>
        <p:spPr>
          <a:xfrm>
            <a:off x="2252952" y="7866930"/>
            <a:ext cx="3452495" cy="3959622"/>
          </a:xfrm>
          <a:prstGeom prst="rect">
            <a:avLst/>
          </a:prstGeom>
          <a:solidFill>
            <a:schemeClr val="accent1"/>
          </a:solidFill>
          <a:ln>
            <a:noFill/>
          </a:ln>
        </p:spPr>
        <p:txBody>
          <a:bodyPr anchorCtr="0" anchor="t" bIns="38100" lIns="38100" spcFirstLastPara="1" rIns="38100" wrap="square" tIns="38100">
            <a:noAutofit/>
          </a:bodyPr>
          <a:lstStyle>
            <a:lvl1pPr lvl="0"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1pPr>
            <a:lvl2pPr lvl="1"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2pPr>
            <a:lvl3pPr lvl="2"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3pPr>
            <a:lvl4pPr lvl="3"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4pPr>
            <a:lvl5pPr lvl="4"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34" name="Google Shape;34;p19"/>
          <p:cNvSpPr/>
          <p:nvPr>
            <p:ph idx="7" type="pic"/>
          </p:nvPr>
        </p:nvSpPr>
        <p:spPr>
          <a:xfrm>
            <a:off x="7655496" y="7866930"/>
            <a:ext cx="3452495" cy="3959622"/>
          </a:xfrm>
          <a:prstGeom prst="rect">
            <a:avLst/>
          </a:prstGeom>
          <a:solidFill>
            <a:schemeClr val="accent1"/>
          </a:solidFill>
          <a:ln>
            <a:noFill/>
          </a:ln>
        </p:spPr>
        <p:txBody>
          <a:bodyPr anchorCtr="0" anchor="t" bIns="38100" lIns="38100" spcFirstLastPara="1" rIns="38100" wrap="square" tIns="38100">
            <a:noAutofit/>
          </a:bodyPr>
          <a:lstStyle>
            <a:lvl1pPr lvl="0"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1pPr>
            <a:lvl2pPr lvl="1"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2pPr>
            <a:lvl3pPr lvl="2"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3pPr>
            <a:lvl4pPr lvl="3"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4pPr>
            <a:lvl5pPr lvl="4"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35" name="Google Shape;35;p19"/>
          <p:cNvSpPr/>
          <p:nvPr>
            <p:ph idx="8" type="pic"/>
          </p:nvPr>
        </p:nvSpPr>
        <p:spPr>
          <a:xfrm>
            <a:off x="13058040" y="7866930"/>
            <a:ext cx="3452495" cy="3959622"/>
          </a:xfrm>
          <a:prstGeom prst="rect">
            <a:avLst/>
          </a:prstGeom>
          <a:solidFill>
            <a:schemeClr val="accent1"/>
          </a:solidFill>
          <a:ln>
            <a:noFill/>
          </a:ln>
        </p:spPr>
        <p:txBody>
          <a:bodyPr anchorCtr="0" anchor="t" bIns="38100" lIns="38100" spcFirstLastPara="1" rIns="38100" wrap="square" tIns="38100">
            <a:noAutofit/>
          </a:bodyPr>
          <a:lstStyle>
            <a:lvl1pPr lvl="0"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1pPr>
            <a:lvl2pPr lvl="1"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2pPr>
            <a:lvl3pPr lvl="2"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3pPr>
            <a:lvl4pPr lvl="3"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4pPr>
            <a:lvl5pPr lvl="4"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36" name="Google Shape;36;p19"/>
          <p:cNvSpPr/>
          <p:nvPr>
            <p:ph idx="9" type="pic"/>
          </p:nvPr>
        </p:nvSpPr>
        <p:spPr>
          <a:xfrm>
            <a:off x="18460584" y="7866930"/>
            <a:ext cx="3452495" cy="3959622"/>
          </a:xfrm>
          <a:prstGeom prst="rect">
            <a:avLst/>
          </a:prstGeom>
          <a:solidFill>
            <a:schemeClr val="accent1"/>
          </a:solidFill>
          <a:ln>
            <a:noFill/>
          </a:ln>
        </p:spPr>
        <p:txBody>
          <a:bodyPr anchorCtr="0" anchor="t" bIns="38100" lIns="38100" spcFirstLastPara="1" rIns="38100" wrap="square" tIns="38100">
            <a:noAutofit/>
          </a:bodyPr>
          <a:lstStyle>
            <a:lvl1pPr lvl="0"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1pPr>
            <a:lvl2pPr lvl="1"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2pPr>
            <a:lvl3pPr lvl="2"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3pPr>
            <a:lvl4pPr lvl="3"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4pPr>
            <a:lvl5pPr lvl="4"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37" name="Google Shape;37;p19"/>
          <p:cNvSpPr/>
          <p:nvPr/>
        </p:nvSpPr>
        <p:spPr>
          <a:xfrm>
            <a:off x="958752" y="12114584"/>
            <a:ext cx="22682520" cy="1440160"/>
          </a:xfrm>
          <a:prstGeom prst="rect">
            <a:avLst/>
          </a:prstGeom>
          <a:solidFill>
            <a:schemeClr val="lt2"/>
          </a:solidFill>
          <a:ln>
            <a:noFill/>
          </a:ln>
        </p:spPr>
        <p:txBody>
          <a:bodyPr anchorCtr="0" anchor="ctr" bIns="38100" lIns="38100" spcFirstLastPara="1" rIns="38100" wrap="square" tIns="38100">
            <a:spAutoFit/>
          </a:bodyPr>
          <a:lstStyle/>
          <a:p>
            <a:pPr indent="0" lvl="0" marL="0" marR="0" rtl="0" algn="l">
              <a:lnSpc>
                <a:spcPct val="100000"/>
              </a:lnSpc>
              <a:spcBef>
                <a:spcPts val="0"/>
              </a:spcBef>
              <a:spcAft>
                <a:spcPts val="0"/>
              </a:spcAft>
              <a:buClr>
                <a:srgbClr val="74808C"/>
              </a:buClr>
              <a:buSzPts val="2000"/>
              <a:buFont typeface="Poppins"/>
              <a:buNone/>
            </a:pPr>
            <a:r>
              <a:t/>
            </a:r>
            <a:endParaRPr b="0" i="0" sz="2000" u="none" cap="none" strike="noStrike">
              <a:solidFill>
                <a:srgbClr val="74808C"/>
              </a:solidFill>
              <a:latin typeface="Poppins"/>
              <a:ea typeface="Poppins"/>
              <a:cs typeface="Poppins"/>
              <a:sym typeface="Poppins"/>
            </a:endParaRPr>
          </a:p>
        </p:txBody>
      </p:sp>
      <p:pic>
        <p:nvPicPr>
          <p:cNvPr id="38" name="Google Shape;38;p19"/>
          <p:cNvPicPr preferRelativeResize="0"/>
          <p:nvPr/>
        </p:nvPicPr>
        <p:blipFill>
          <a:blip r:embed="rId2">
            <a:alphaModFix/>
          </a:blip>
          <a:stretch>
            <a:fillRect/>
          </a:stretch>
        </p:blipFill>
        <p:spPr>
          <a:xfrm>
            <a:off x="1775338" y="12114575"/>
            <a:ext cx="20833327" cy="183132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with photo">
  <p:cSld name="Slide with photo">
    <p:spTree>
      <p:nvGrpSpPr>
        <p:cNvPr id="39" name="Shape 39"/>
        <p:cNvGrpSpPr/>
        <p:nvPr/>
      </p:nvGrpSpPr>
      <p:grpSpPr>
        <a:xfrm>
          <a:off x="0" y="0"/>
          <a:ext cx="0" cy="0"/>
          <a:chOff x="0" y="0"/>
          <a:chExt cx="0" cy="0"/>
        </a:xfrm>
      </p:grpSpPr>
      <p:sp>
        <p:nvSpPr>
          <p:cNvPr id="40" name="Google Shape;40;p20"/>
          <p:cNvSpPr/>
          <p:nvPr>
            <p:ph idx="2" type="pic"/>
          </p:nvPr>
        </p:nvSpPr>
        <p:spPr>
          <a:xfrm>
            <a:off x="1460864" y="2393504"/>
            <a:ext cx="4244583" cy="3943370"/>
          </a:xfrm>
          <a:prstGeom prst="rect">
            <a:avLst/>
          </a:prstGeom>
          <a:solidFill>
            <a:schemeClr val="accent1"/>
          </a:solidFill>
          <a:ln>
            <a:noFill/>
          </a:ln>
        </p:spPr>
        <p:txBody>
          <a:bodyPr anchorCtr="0" anchor="t" bIns="38100" lIns="38100" spcFirstLastPara="1" rIns="38100" wrap="square" tIns="38100">
            <a:noAutofit/>
          </a:bodyPr>
          <a:lstStyle>
            <a:lvl1pPr lvl="0"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1pPr>
            <a:lvl2pPr lvl="1"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2pPr>
            <a:lvl3pPr lvl="2"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3pPr>
            <a:lvl4pPr lvl="3"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4pPr>
            <a:lvl5pPr lvl="4"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41" name="Google Shape;41;p20"/>
          <p:cNvSpPr/>
          <p:nvPr>
            <p:ph idx="3" type="pic"/>
          </p:nvPr>
        </p:nvSpPr>
        <p:spPr>
          <a:xfrm>
            <a:off x="6863408" y="2393504"/>
            <a:ext cx="4244583" cy="3943370"/>
          </a:xfrm>
          <a:prstGeom prst="rect">
            <a:avLst/>
          </a:prstGeom>
          <a:solidFill>
            <a:schemeClr val="accent1"/>
          </a:solidFill>
          <a:ln>
            <a:noFill/>
          </a:ln>
        </p:spPr>
        <p:txBody>
          <a:bodyPr anchorCtr="0" anchor="t" bIns="38100" lIns="38100" spcFirstLastPara="1" rIns="38100" wrap="square" tIns="38100">
            <a:noAutofit/>
          </a:bodyPr>
          <a:lstStyle>
            <a:lvl1pPr lvl="0"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1pPr>
            <a:lvl2pPr lvl="1"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2pPr>
            <a:lvl3pPr lvl="2"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3pPr>
            <a:lvl4pPr lvl="3"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4pPr>
            <a:lvl5pPr lvl="4"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42" name="Google Shape;42;p20"/>
          <p:cNvSpPr/>
          <p:nvPr>
            <p:ph idx="4" type="pic"/>
          </p:nvPr>
        </p:nvSpPr>
        <p:spPr>
          <a:xfrm>
            <a:off x="12265952" y="2393504"/>
            <a:ext cx="4244583" cy="3943370"/>
          </a:xfrm>
          <a:prstGeom prst="rect">
            <a:avLst/>
          </a:prstGeom>
          <a:solidFill>
            <a:schemeClr val="accent1"/>
          </a:solidFill>
          <a:ln>
            <a:noFill/>
          </a:ln>
        </p:spPr>
        <p:txBody>
          <a:bodyPr anchorCtr="0" anchor="t" bIns="38100" lIns="38100" spcFirstLastPara="1" rIns="38100" wrap="square" tIns="38100">
            <a:noAutofit/>
          </a:bodyPr>
          <a:lstStyle>
            <a:lvl1pPr lvl="0"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1pPr>
            <a:lvl2pPr lvl="1"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2pPr>
            <a:lvl3pPr lvl="2"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3pPr>
            <a:lvl4pPr lvl="3"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4pPr>
            <a:lvl5pPr lvl="4"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43" name="Google Shape;43;p20"/>
          <p:cNvSpPr/>
          <p:nvPr>
            <p:ph idx="5" type="pic"/>
          </p:nvPr>
        </p:nvSpPr>
        <p:spPr>
          <a:xfrm>
            <a:off x="17668497" y="2393504"/>
            <a:ext cx="4244583" cy="3943370"/>
          </a:xfrm>
          <a:prstGeom prst="rect">
            <a:avLst/>
          </a:prstGeom>
          <a:solidFill>
            <a:schemeClr val="accent1"/>
          </a:solidFill>
          <a:ln>
            <a:noFill/>
          </a:ln>
        </p:spPr>
        <p:txBody>
          <a:bodyPr anchorCtr="0" anchor="t" bIns="38100" lIns="38100" spcFirstLastPara="1" rIns="38100" wrap="square" tIns="38100">
            <a:noAutofit/>
          </a:bodyPr>
          <a:lstStyle>
            <a:lvl1pPr lvl="0"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1pPr>
            <a:lvl2pPr lvl="1"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2pPr>
            <a:lvl3pPr lvl="2"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3pPr>
            <a:lvl4pPr lvl="3"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4pPr>
            <a:lvl5pPr lvl="4"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44" name="Google Shape;44;p20"/>
          <p:cNvSpPr/>
          <p:nvPr>
            <p:ph idx="6" type="pic"/>
          </p:nvPr>
        </p:nvSpPr>
        <p:spPr>
          <a:xfrm>
            <a:off x="1460864" y="7883182"/>
            <a:ext cx="4244583" cy="3943370"/>
          </a:xfrm>
          <a:prstGeom prst="rect">
            <a:avLst/>
          </a:prstGeom>
          <a:solidFill>
            <a:schemeClr val="accent1"/>
          </a:solidFill>
          <a:ln>
            <a:noFill/>
          </a:ln>
        </p:spPr>
        <p:txBody>
          <a:bodyPr anchorCtr="0" anchor="t" bIns="38100" lIns="38100" spcFirstLastPara="1" rIns="38100" wrap="square" tIns="38100">
            <a:noAutofit/>
          </a:bodyPr>
          <a:lstStyle>
            <a:lvl1pPr lvl="0"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1pPr>
            <a:lvl2pPr lvl="1"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2pPr>
            <a:lvl3pPr lvl="2"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3pPr>
            <a:lvl4pPr lvl="3"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4pPr>
            <a:lvl5pPr lvl="4"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45" name="Google Shape;45;p20"/>
          <p:cNvSpPr/>
          <p:nvPr>
            <p:ph idx="7" type="pic"/>
          </p:nvPr>
        </p:nvSpPr>
        <p:spPr>
          <a:xfrm>
            <a:off x="6863408" y="7883182"/>
            <a:ext cx="4244583" cy="3943370"/>
          </a:xfrm>
          <a:prstGeom prst="rect">
            <a:avLst/>
          </a:prstGeom>
          <a:solidFill>
            <a:schemeClr val="accent1"/>
          </a:solidFill>
          <a:ln>
            <a:noFill/>
          </a:ln>
        </p:spPr>
        <p:txBody>
          <a:bodyPr anchorCtr="0" anchor="t" bIns="38100" lIns="38100" spcFirstLastPara="1" rIns="38100" wrap="square" tIns="38100">
            <a:noAutofit/>
          </a:bodyPr>
          <a:lstStyle>
            <a:lvl1pPr lvl="0"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1pPr>
            <a:lvl2pPr lvl="1"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2pPr>
            <a:lvl3pPr lvl="2"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3pPr>
            <a:lvl4pPr lvl="3"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4pPr>
            <a:lvl5pPr lvl="4"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46" name="Google Shape;46;p20"/>
          <p:cNvSpPr/>
          <p:nvPr>
            <p:ph idx="8" type="pic"/>
          </p:nvPr>
        </p:nvSpPr>
        <p:spPr>
          <a:xfrm>
            <a:off x="12265952" y="7883182"/>
            <a:ext cx="4244583" cy="3943370"/>
          </a:xfrm>
          <a:prstGeom prst="rect">
            <a:avLst/>
          </a:prstGeom>
          <a:solidFill>
            <a:schemeClr val="accent1"/>
          </a:solidFill>
          <a:ln>
            <a:noFill/>
          </a:ln>
        </p:spPr>
        <p:txBody>
          <a:bodyPr anchorCtr="0" anchor="t" bIns="38100" lIns="38100" spcFirstLastPara="1" rIns="38100" wrap="square" tIns="38100">
            <a:noAutofit/>
          </a:bodyPr>
          <a:lstStyle>
            <a:lvl1pPr lvl="0"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1pPr>
            <a:lvl2pPr lvl="1"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2pPr>
            <a:lvl3pPr lvl="2"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3pPr>
            <a:lvl4pPr lvl="3"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4pPr>
            <a:lvl5pPr lvl="4"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47" name="Google Shape;47;p20"/>
          <p:cNvSpPr/>
          <p:nvPr>
            <p:ph idx="9" type="pic"/>
          </p:nvPr>
        </p:nvSpPr>
        <p:spPr>
          <a:xfrm>
            <a:off x="17668497" y="7883182"/>
            <a:ext cx="4244583" cy="3943370"/>
          </a:xfrm>
          <a:prstGeom prst="rect">
            <a:avLst/>
          </a:prstGeom>
          <a:solidFill>
            <a:schemeClr val="accent1"/>
          </a:solidFill>
          <a:ln>
            <a:noFill/>
          </a:ln>
        </p:spPr>
        <p:txBody>
          <a:bodyPr anchorCtr="0" anchor="t" bIns="38100" lIns="38100" spcFirstLastPara="1" rIns="38100" wrap="square" tIns="38100">
            <a:noAutofit/>
          </a:bodyPr>
          <a:lstStyle>
            <a:lvl1pPr lvl="0"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1pPr>
            <a:lvl2pPr lvl="1"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2pPr>
            <a:lvl3pPr lvl="2"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3pPr>
            <a:lvl4pPr lvl="3"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4pPr>
            <a:lvl5pPr lvl="4"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5pPr>
            <a:lvl6pPr lvl="5"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lvl="6"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lvl="7"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lvl="8"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8" name="Shape 48"/>
        <p:cNvGrpSpPr/>
        <p:nvPr/>
      </p:nvGrpSpPr>
      <p:grpSpPr>
        <a:xfrm>
          <a:off x="0" y="0"/>
          <a:ext cx="0" cy="0"/>
          <a:chOff x="0" y="0"/>
          <a:chExt cx="0" cy="0"/>
        </a:xfrm>
      </p:grpSpPr>
      <p:sp>
        <p:nvSpPr>
          <p:cNvPr id="49" name="Google Shape;49;p21"/>
          <p:cNvSpPr txBox="1"/>
          <p:nvPr>
            <p:ph type="title"/>
          </p:nvPr>
        </p:nvSpPr>
        <p:spPr>
          <a:xfrm>
            <a:off x="2271713" y="2249488"/>
            <a:ext cx="19504148" cy="2178050"/>
          </a:xfrm>
          <a:prstGeom prst="rect">
            <a:avLst/>
          </a:prstGeom>
          <a:noFill/>
          <a:ln>
            <a:noFill/>
          </a:ln>
        </p:spPr>
        <p:txBody>
          <a:bodyPr anchorCtr="0" anchor="t" bIns="38100" lIns="38100" spcFirstLastPara="1" rIns="38100" wrap="square" tIns="38100">
            <a:noAutofit/>
          </a:bodyPr>
          <a:lstStyle>
            <a:lvl1pPr lvl="0" algn="l">
              <a:lnSpc>
                <a:spcPct val="100000"/>
              </a:lnSpc>
              <a:spcBef>
                <a:spcPts val="0"/>
              </a:spcBef>
              <a:spcAft>
                <a:spcPts val="0"/>
              </a:spcAft>
              <a:buSzPts val="1400"/>
              <a:buNone/>
              <a:defRPr b="1" i="0">
                <a:solidFill>
                  <a:schemeClr val="dk2"/>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p:txBody>
      </p:sp>
      <p:sp>
        <p:nvSpPr>
          <p:cNvPr id="50" name="Google Shape;50;p21"/>
          <p:cNvSpPr txBox="1"/>
          <p:nvPr>
            <p:ph idx="1" type="body"/>
          </p:nvPr>
        </p:nvSpPr>
        <p:spPr>
          <a:xfrm>
            <a:off x="2271713" y="4641850"/>
            <a:ext cx="20477162" cy="7019925"/>
          </a:xfrm>
          <a:prstGeom prst="rect">
            <a:avLst/>
          </a:prstGeom>
          <a:noFill/>
          <a:ln>
            <a:noFill/>
          </a:ln>
        </p:spPr>
        <p:txBody>
          <a:bodyPr anchorCtr="0" anchor="t" bIns="38100" lIns="38100" spcFirstLastPara="1" rIns="38100" wrap="square" tIns="38100">
            <a:noAutofit/>
          </a:bodyPr>
          <a:lstStyle>
            <a:lvl1pPr indent="-228600" lvl="0" marL="457200" algn="just">
              <a:lnSpc>
                <a:spcPct val="180000"/>
              </a:lnSpc>
              <a:spcBef>
                <a:spcPts val="0"/>
              </a:spcBef>
              <a:spcAft>
                <a:spcPts val="0"/>
              </a:spcAft>
              <a:buSzPts val="1400"/>
              <a:buNone/>
              <a:defRPr sz="2200"/>
            </a:lvl1pPr>
            <a:lvl2pPr indent="-228600" lvl="1" marL="914400" algn="just">
              <a:lnSpc>
                <a:spcPct val="180000"/>
              </a:lnSpc>
              <a:spcBef>
                <a:spcPts val="0"/>
              </a:spcBef>
              <a:spcAft>
                <a:spcPts val="0"/>
              </a:spcAft>
              <a:buSzPts val="1400"/>
              <a:buNone/>
              <a:defRPr sz="2200"/>
            </a:lvl2pPr>
            <a:lvl3pPr indent="-228600" lvl="2" marL="1371600" algn="just">
              <a:lnSpc>
                <a:spcPct val="180000"/>
              </a:lnSpc>
              <a:spcBef>
                <a:spcPts val="0"/>
              </a:spcBef>
              <a:spcAft>
                <a:spcPts val="0"/>
              </a:spcAft>
              <a:buSzPts val="1400"/>
              <a:buNone/>
              <a:defRPr sz="2200"/>
            </a:lvl3pPr>
            <a:lvl4pPr indent="-228600" lvl="3" marL="1828800" algn="just">
              <a:lnSpc>
                <a:spcPct val="180000"/>
              </a:lnSpc>
              <a:spcBef>
                <a:spcPts val="0"/>
              </a:spcBef>
              <a:spcAft>
                <a:spcPts val="0"/>
              </a:spcAft>
              <a:buSzPts val="1400"/>
              <a:buNone/>
              <a:defRPr sz="2200"/>
            </a:lvl4pPr>
            <a:lvl5pPr indent="-228600" lvl="4" marL="2286000" algn="just">
              <a:lnSpc>
                <a:spcPct val="180000"/>
              </a:lnSpc>
              <a:spcBef>
                <a:spcPts val="0"/>
              </a:spcBef>
              <a:spcAft>
                <a:spcPts val="0"/>
              </a:spcAft>
              <a:buSzPts val="1400"/>
              <a:buNone/>
              <a:defRPr sz="22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3.xml"/><Relationship Id="rId10" Type="http://schemas.openxmlformats.org/officeDocument/2006/relationships/slideLayout" Target="../slideLayouts/slideLayout2.xml"/><Relationship Id="rId13" Type="http://schemas.openxmlformats.org/officeDocument/2006/relationships/slideLayout" Target="../slideLayouts/slideLayout5.xml"/><Relationship Id="rId12" Type="http://schemas.openxmlformats.org/officeDocument/2006/relationships/slideLayout" Target="../slideLayouts/slideLayout4.xml"/><Relationship Id="rId1" Type="http://schemas.openxmlformats.org/officeDocument/2006/relationships/image" Target="../media/image1.png"/><Relationship Id="rId2" Type="http://schemas.openxmlformats.org/officeDocument/2006/relationships/image" Target="../media/image11.png"/><Relationship Id="rId3" Type="http://schemas.openxmlformats.org/officeDocument/2006/relationships/image" Target="../media/image7.jpg"/><Relationship Id="rId4" Type="http://schemas.openxmlformats.org/officeDocument/2006/relationships/image" Target="../media/image14.png"/><Relationship Id="rId9" Type="http://schemas.openxmlformats.org/officeDocument/2006/relationships/slideLayout" Target="../slideLayouts/slideLayout1.xml"/><Relationship Id="rId14" Type="http://schemas.openxmlformats.org/officeDocument/2006/relationships/theme" Target="../theme/theme1.xml"/><Relationship Id="rId5" Type="http://schemas.openxmlformats.org/officeDocument/2006/relationships/image" Target="../media/image2.jpg"/><Relationship Id="rId6" Type="http://schemas.openxmlformats.org/officeDocument/2006/relationships/image" Target="../media/image10.jpg"/><Relationship Id="rId7" Type="http://schemas.openxmlformats.org/officeDocument/2006/relationships/image" Target="../media/image8.png"/><Relationship Id="rId8" Type="http://schemas.openxmlformats.org/officeDocument/2006/relationships/image" Target="../media/image19.png"/></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2120900" y="2278063"/>
            <a:ext cx="20627975" cy="2178050"/>
          </a:xfrm>
          <a:prstGeom prst="rect">
            <a:avLst/>
          </a:prstGeom>
          <a:noFill/>
          <a:ln>
            <a:noFill/>
          </a:ln>
        </p:spPr>
        <p:txBody>
          <a:bodyPr anchorCtr="0" anchor="t" bIns="38100" lIns="38100" spcFirstLastPara="1" rIns="38100" wrap="square" tIns="38100">
            <a:noAutofit/>
          </a:bodyPr>
          <a:lstStyle>
            <a:lvl1pPr lvl="0" marR="0" rtl="0" algn="l">
              <a:lnSpc>
                <a:spcPct val="100000"/>
              </a:lnSpc>
              <a:spcBef>
                <a:spcPts val="0"/>
              </a:spcBef>
              <a:spcAft>
                <a:spcPts val="0"/>
              </a:spcAft>
              <a:buClr>
                <a:srgbClr val="000000"/>
              </a:buClr>
              <a:buSzPts val="1400"/>
              <a:buFont typeface="Arial"/>
              <a:buNone/>
              <a:defRPr b="1" i="0" sz="10000" u="none" cap="none" strike="noStrike">
                <a:solidFill>
                  <a:schemeClr val="dk2"/>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1400"/>
              <a:buFont typeface="Arial"/>
              <a:buNone/>
              <a:defRPr b="1" i="0" sz="10000" u="none" cap="none" strike="noStrike">
                <a:solidFill>
                  <a:srgbClr val="272D30"/>
                </a:solidFill>
                <a:latin typeface="Open Sans SemiBold"/>
                <a:ea typeface="Open Sans SemiBold"/>
                <a:cs typeface="Open Sans SemiBold"/>
                <a:sym typeface="Open Sans SemiBold"/>
              </a:defRPr>
            </a:lvl2pPr>
            <a:lvl3pPr lvl="2" marR="0" rtl="0" algn="l">
              <a:lnSpc>
                <a:spcPct val="100000"/>
              </a:lnSpc>
              <a:spcBef>
                <a:spcPts val="0"/>
              </a:spcBef>
              <a:spcAft>
                <a:spcPts val="0"/>
              </a:spcAft>
              <a:buClr>
                <a:srgbClr val="000000"/>
              </a:buClr>
              <a:buSzPts val="1400"/>
              <a:buFont typeface="Arial"/>
              <a:buNone/>
              <a:defRPr b="1" i="0" sz="10000" u="none" cap="none" strike="noStrike">
                <a:solidFill>
                  <a:srgbClr val="272D30"/>
                </a:solidFill>
                <a:latin typeface="Open Sans SemiBold"/>
                <a:ea typeface="Open Sans SemiBold"/>
                <a:cs typeface="Open Sans SemiBold"/>
                <a:sym typeface="Open Sans SemiBold"/>
              </a:defRPr>
            </a:lvl3pPr>
            <a:lvl4pPr lvl="3" marR="0" rtl="0" algn="l">
              <a:lnSpc>
                <a:spcPct val="100000"/>
              </a:lnSpc>
              <a:spcBef>
                <a:spcPts val="0"/>
              </a:spcBef>
              <a:spcAft>
                <a:spcPts val="0"/>
              </a:spcAft>
              <a:buClr>
                <a:srgbClr val="000000"/>
              </a:buClr>
              <a:buSzPts val="1400"/>
              <a:buFont typeface="Arial"/>
              <a:buNone/>
              <a:defRPr b="1" i="0" sz="10000" u="none" cap="none" strike="noStrike">
                <a:solidFill>
                  <a:srgbClr val="272D30"/>
                </a:solidFill>
                <a:latin typeface="Open Sans SemiBold"/>
                <a:ea typeface="Open Sans SemiBold"/>
                <a:cs typeface="Open Sans SemiBold"/>
                <a:sym typeface="Open Sans SemiBold"/>
              </a:defRPr>
            </a:lvl4pPr>
            <a:lvl5pPr lvl="4" marR="0" rtl="0" algn="l">
              <a:lnSpc>
                <a:spcPct val="100000"/>
              </a:lnSpc>
              <a:spcBef>
                <a:spcPts val="0"/>
              </a:spcBef>
              <a:spcAft>
                <a:spcPts val="0"/>
              </a:spcAft>
              <a:buClr>
                <a:srgbClr val="000000"/>
              </a:buClr>
              <a:buSzPts val="1400"/>
              <a:buFont typeface="Arial"/>
              <a:buNone/>
              <a:defRPr b="1" i="0" sz="10000" u="none" cap="none" strike="noStrike">
                <a:solidFill>
                  <a:srgbClr val="272D30"/>
                </a:solidFill>
                <a:latin typeface="Open Sans SemiBold"/>
                <a:ea typeface="Open Sans SemiBold"/>
                <a:cs typeface="Open Sans SemiBold"/>
                <a:sym typeface="Open Sans SemiBold"/>
              </a:defRPr>
            </a:lvl5pPr>
            <a:lvl6pPr lvl="5" marR="0" rtl="0" algn="l">
              <a:lnSpc>
                <a:spcPct val="80000"/>
              </a:lnSpc>
              <a:spcBef>
                <a:spcPts val="0"/>
              </a:spcBef>
              <a:spcAft>
                <a:spcPts val="0"/>
              </a:spcAft>
              <a:buClr>
                <a:srgbClr val="000000"/>
              </a:buClr>
              <a:buSzPts val="1400"/>
              <a:buFont typeface="Arial"/>
              <a:buNone/>
              <a:defRPr b="0" i="0" sz="10000" u="none" cap="none" strike="noStrike">
                <a:solidFill>
                  <a:srgbClr val="272D30"/>
                </a:solidFill>
                <a:latin typeface="Poppins Medium"/>
                <a:ea typeface="Poppins Medium"/>
                <a:cs typeface="Poppins Medium"/>
                <a:sym typeface="Poppins Medium"/>
              </a:defRPr>
            </a:lvl6pPr>
            <a:lvl7pPr lvl="6" marR="0" rtl="0" algn="l">
              <a:lnSpc>
                <a:spcPct val="80000"/>
              </a:lnSpc>
              <a:spcBef>
                <a:spcPts val="0"/>
              </a:spcBef>
              <a:spcAft>
                <a:spcPts val="0"/>
              </a:spcAft>
              <a:buClr>
                <a:srgbClr val="000000"/>
              </a:buClr>
              <a:buSzPts val="1400"/>
              <a:buFont typeface="Arial"/>
              <a:buNone/>
              <a:defRPr b="0" i="0" sz="10000" u="none" cap="none" strike="noStrike">
                <a:solidFill>
                  <a:srgbClr val="272D30"/>
                </a:solidFill>
                <a:latin typeface="Poppins Medium"/>
                <a:ea typeface="Poppins Medium"/>
                <a:cs typeface="Poppins Medium"/>
                <a:sym typeface="Poppins Medium"/>
              </a:defRPr>
            </a:lvl7pPr>
            <a:lvl8pPr lvl="7" marR="0" rtl="0" algn="l">
              <a:lnSpc>
                <a:spcPct val="80000"/>
              </a:lnSpc>
              <a:spcBef>
                <a:spcPts val="0"/>
              </a:spcBef>
              <a:spcAft>
                <a:spcPts val="0"/>
              </a:spcAft>
              <a:buClr>
                <a:srgbClr val="000000"/>
              </a:buClr>
              <a:buSzPts val="1400"/>
              <a:buFont typeface="Arial"/>
              <a:buNone/>
              <a:defRPr b="0" i="0" sz="10000" u="none" cap="none" strike="noStrike">
                <a:solidFill>
                  <a:srgbClr val="272D30"/>
                </a:solidFill>
                <a:latin typeface="Poppins Medium"/>
                <a:ea typeface="Poppins Medium"/>
                <a:cs typeface="Poppins Medium"/>
                <a:sym typeface="Poppins Medium"/>
              </a:defRPr>
            </a:lvl8pPr>
            <a:lvl9pPr lvl="8" marR="0" rtl="0" algn="l">
              <a:lnSpc>
                <a:spcPct val="80000"/>
              </a:lnSpc>
              <a:spcBef>
                <a:spcPts val="0"/>
              </a:spcBef>
              <a:spcAft>
                <a:spcPts val="0"/>
              </a:spcAft>
              <a:buClr>
                <a:srgbClr val="000000"/>
              </a:buClr>
              <a:buSzPts val="1400"/>
              <a:buFont typeface="Arial"/>
              <a:buNone/>
              <a:defRPr b="0" i="0" sz="10000" u="none" cap="none" strike="noStrike">
                <a:solidFill>
                  <a:srgbClr val="272D30"/>
                </a:solidFill>
                <a:latin typeface="Poppins Medium"/>
                <a:ea typeface="Poppins Medium"/>
                <a:cs typeface="Poppins Medium"/>
                <a:sym typeface="Poppins Medium"/>
              </a:defRPr>
            </a:lvl9pPr>
          </a:lstStyle>
          <a:p/>
        </p:txBody>
      </p:sp>
      <p:sp>
        <p:nvSpPr>
          <p:cNvPr id="7" name="Google Shape;7;p16"/>
          <p:cNvSpPr txBox="1"/>
          <p:nvPr>
            <p:ph idx="1" type="body"/>
          </p:nvPr>
        </p:nvSpPr>
        <p:spPr>
          <a:xfrm>
            <a:off x="2271713" y="4670425"/>
            <a:ext cx="20477162" cy="7019925"/>
          </a:xfrm>
          <a:prstGeom prst="rect">
            <a:avLst/>
          </a:prstGeom>
          <a:noFill/>
          <a:ln>
            <a:noFill/>
          </a:ln>
        </p:spPr>
        <p:txBody>
          <a:bodyPr anchorCtr="0" anchor="t" bIns="38100" lIns="38100" spcFirstLastPara="1" rIns="38100" wrap="square" tIns="38100">
            <a:noAutofit/>
          </a:bodyPr>
          <a:lstStyle>
            <a:lvl1pPr indent="-228600" lvl="0" marL="457200"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1pPr>
            <a:lvl2pPr indent="-228600" lvl="1" marL="914400"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2pPr>
            <a:lvl3pPr indent="-228600" lvl="2" marL="1371600"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3pPr>
            <a:lvl4pPr indent="-228600" lvl="3" marL="1828800"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4pPr>
            <a:lvl5pPr indent="-228600" lvl="4" marL="2286000" marR="0" rtl="0" algn="l">
              <a:lnSpc>
                <a:spcPct val="180000"/>
              </a:lnSpc>
              <a:spcBef>
                <a:spcPts val="0"/>
              </a:spcBef>
              <a:spcAft>
                <a:spcPts val="0"/>
              </a:spcAft>
              <a:buClr>
                <a:srgbClr val="000000"/>
              </a:buClr>
              <a:buSzPts val="1400"/>
              <a:buFont typeface="Arial"/>
              <a:buNone/>
              <a:defRPr b="0" i="0" sz="22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pic>
        <p:nvPicPr>
          <p:cNvPr id="8" name="Google Shape;8;p16"/>
          <p:cNvPicPr preferRelativeResize="0"/>
          <p:nvPr/>
        </p:nvPicPr>
        <p:blipFill rotWithShape="1">
          <a:blip r:embed="rId1">
            <a:alphaModFix/>
          </a:blip>
          <a:srcRect b="0" l="0" r="0" t="0"/>
          <a:stretch/>
        </p:blipFill>
        <p:spPr>
          <a:xfrm>
            <a:off x="796597" y="12394800"/>
            <a:ext cx="2648605" cy="1027659"/>
          </a:xfrm>
          <a:prstGeom prst="rect">
            <a:avLst/>
          </a:prstGeom>
          <a:noFill/>
          <a:ln>
            <a:noFill/>
          </a:ln>
        </p:spPr>
      </p:pic>
      <p:pic>
        <p:nvPicPr>
          <p:cNvPr descr="A close up of a sign&#10;&#10;Description automatically generated" id="9" name="Google Shape;9;p16"/>
          <p:cNvPicPr preferRelativeResize="0"/>
          <p:nvPr/>
        </p:nvPicPr>
        <p:blipFill rotWithShape="1">
          <a:blip r:embed="rId2">
            <a:alphaModFix/>
          </a:blip>
          <a:srcRect b="0" l="0" r="0" t="0"/>
          <a:stretch/>
        </p:blipFill>
        <p:spPr>
          <a:xfrm>
            <a:off x="4808092" y="12586070"/>
            <a:ext cx="2055316" cy="613740"/>
          </a:xfrm>
          <a:prstGeom prst="rect">
            <a:avLst/>
          </a:prstGeom>
          <a:noFill/>
          <a:ln>
            <a:noFill/>
          </a:ln>
        </p:spPr>
      </p:pic>
      <p:pic>
        <p:nvPicPr>
          <p:cNvPr id="10" name="Google Shape;10;p16"/>
          <p:cNvPicPr preferRelativeResize="0"/>
          <p:nvPr/>
        </p:nvPicPr>
        <p:blipFill rotWithShape="1">
          <a:blip r:embed="rId3">
            <a:alphaModFix/>
          </a:blip>
          <a:srcRect b="0" l="0" r="0" t="0"/>
          <a:stretch/>
        </p:blipFill>
        <p:spPr>
          <a:xfrm>
            <a:off x="8523713" y="12413763"/>
            <a:ext cx="1364031" cy="893062"/>
          </a:xfrm>
          <a:prstGeom prst="rect">
            <a:avLst/>
          </a:prstGeom>
          <a:noFill/>
          <a:ln>
            <a:noFill/>
          </a:ln>
        </p:spPr>
      </p:pic>
      <p:pic>
        <p:nvPicPr>
          <p:cNvPr descr="A drawing of a cartoon character&#10;&#10;Description automatically generated" id="11" name="Google Shape;11;p16"/>
          <p:cNvPicPr preferRelativeResize="0"/>
          <p:nvPr/>
        </p:nvPicPr>
        <p:blipFill rotWithShape="1">
          <a:blip r:embed="rId4">
            <a:alphaModFix/>
          </a:blip>
          <a:srcRect b="0" l="0" r="0" t="0"/>
          <a:stretch/>
        </p:blipFill>
        <p:spPr>
          <a:xfrm>
            <a:off x="12264008" y="12100514"/>
            <a:ext cx="1403120" cy="1407733"/>
          </a:xfrm>
          <a:prstGeom prst="rect">
            <a:avLst/>
          </a:prstGeom>
          <a:noFill/>
          <a:ln>
            <a:noFill/>
          </a:ln>
        </p:spPr>
      </p:pic>
      <p:pic>
        <p:nvPicPr>
          <p:cNvPr id="12" name="Google Shape;12;p16"/>
          <p:cNvPicPr preferRelativeResize="0"/>
          <p:nvPr/>
        </p:nvPicPr>
        <p:blipFill rotWithShape="1">
          <a:blip r:embed="rId5">
            <a:alphaModFix/>
          </a:blip>
          <a:srcRect b="0" l="0" r="0" t="0"/>
          <a:stretch/>
        </p:blipFill>
        <p:spPr>
          <a:xfrm>
            <a:off x="15648384" y="12585318"/>
            <a:ext cx="2910056" cy="753402"/>
          </a:xfrm>
          <a:prstGeom prst="rect">
            <a:avLst/>
          </a:prstGeom>
          <a:noFill/>
          <a:ln>
            <a:noFill/>
          </a:ln>
        </p:spPr>
      </p:pic>
      <p:pic>
        <p:nvPicPr>
          <p:cNvPr descr="A close up of a logo&#10;&#10;Description automatically generated" id="13" name="Google Shape;13;p16"/>
          <p:cNvPicPr preferRelativeResize="0"/>
          <p:nvPr/>
        </p:nvPicPr>
        <p:blipFill rotWithShape="1">
          <a:blip r:embed="rId6">
            <a:alphaModFix/>
          </a:blip>
          <a:srcRect b="0" l="0" r="0" t="0"/>
          <a:stretch/>
        </p:blipFill>
        <p:spPr>
          <a:xfrm>
            <a:off x="20544928" y="12351309"/>
            <a:ext cx="2422169" cy="1083261"/>
          </a:xfrm>
          <a:prstGeom prst="rect">
            <a:avLst/>
          </a:prstGeom>
          <a:noFill/>
          <a:ln>
            <a:noFill/>
          </a:ln>
        </p:spPr>
      </p:pic>
      <p:cxnSp>
        <p:nvCxnSpPr>
          <p:cNvPr id="14" name="Google Shape;14;p16"/>
          <p:cNvCxnSpPr/>
          <p:nvPr/>
        </p:nvCxnSpPr>
        <p:spPr>
          <a:xfrm>
            <a:off x="647605" y="12042574"/>
            <a:ext cx="23114326" cy="2"/>
          </a:xfrm>
          <a:prstGeom prst="straightConnector1">
            <a:avLst/>
          </a:prstGeom>
          <a:noFill/>
          <a:ln cap="flat" cmpd="sng" w="38100">
            <a:solidFill>
              <a:srgbClr val="005984"/>
            </a:solidFill>
            <a:prstDash val="solid"/>
            <a:miter lim="800000"/>
            <a:headEnd len="sm" w="sm" type="none"/>
            <a:tailEnd len="sm" w="sm" type="none"/>
          </a:ln>
        </p:spPr>
      </p:cxnSp>
      <p:sp>
        <p:nvSpPr>
          <p:cNvPr id="15" name="Google Shape;15;p16"/>
          <p:cNvSpPr/>
          <p:nvPr/>
        </p:nvSpPr>
        <p:spPr>
          <a:xfrm>
            <a:off x="0" y="-1"/>
            <a:ext cx="24409535" cy="2063751"/>
          </a:xfrm>
          <a:prstGeom prst="rect">
            <a:avLst/>
          </a:prstGeom>
          <a:solidFill>
            <a:srgbClr val="005984"/>
          </a:solidFill>
          <a:ln cap="flat" cmpd="sng" w="12700">
            <a:solidFill>
              <a:srgbClr val="AFB2B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lt1"/>
              </a:solidFill>
              <a:latin typeface="Poppins"/>
              <a:ea typeface="Poppins"/>
              <a:cs typeface="Poppins"/>
              <a:sym typeface="Poppins"/>
            </a:endParaRPr>
          </a:p>
        </p:txBody>
      </p:sp>
      <p:sp>
        <p:nvSpPr>
          <p:cNvPr id="16" name="Google Shape;16;p16"/>
          <p:cNvSpPr txBox="1"/>
          <p:nvPr/>
        </p:nvSpPr>
        <p:spPr>
          <a:xfrm>
            <a:off x="8852471" y="876900"/>
            <a:ext cx="15101100" cy="461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2400" u="none" cap="none" strike="noStrike">
                <a:solidFill>
                  <a:schemeClr val="lt1"/>
                </a:solidFill>
                <a:latin typeface="Arial Black"/>
                <a:ea typeface="Arial Black"/>
                <a:cs typeface="Arial Black"/>
                <a:sym typeface="Arial Black"/>
              </a:rPr>
              <a:t>Delivering practical, research-driven solutions to global development challenges</a:t>
            </a:r>
            <a:endParaRPr b="0" i="0" sz="2000" u="none" cap="none" strike="noStrike">
              <a:solidFill>
                <a:srgbClr val="000000"/>
              </a:solidFill>
              <a:latin typeface="Arial"/>
              <a:ea typeface="Arial"/>
              <a:cs typeface="Arial"/>
              <a:sym typeface="Arial"/>
            </a:endParaRPr>
          </a:p>
        </p:txBody>
      </p:sp>
      <p:pic>
        <p:nvPicPr>
          <p:cNvPr id="17" name="Google Shape;17;p16"/>
          <p:cNvPicPr preferRelativeResize="0"/>
          <p:nvPr/>
        </p:nvPicPr>
        <p:blipFill rotWithShape="1">
          <a:blip r:embed="rId7">
            <a:alphaModFix/>
          </a:blip>
          <a:srcRect b="0" l="0" r="0" t="0"/>
          <a:stretch/>
        </p:blipFill>
        <p:spPr>
          <a:xfrm>
            <a:off x="112878" y="2093"/>
            <a:ext cx="3227286" cy="1815347"/>
          </a:xfrm>
          <a:prstGeom prst="rect">
            <a:avLst/>
          </a:prstGeom>
          <a:noFill/>
          <a:ln>
            <a:noFill/>
          </a:ln>
        </p:spPr>
      </p:pic>
      <p:sp>
        <p:nvSpPr>
          <p:cNvPr id="18" name="Google Shape;18;p16"/>
          <p:cNvSpPr/>
          <p:nvPr/>
        </p:nvSpPr>
        <p:spPr>
          <a:xfrm>
            <a:off x="598712" y="12114584"/>
            <a:ext cx="22682520" cy="1440160"/>
          </a:xfrm>
          <a:prstGeom prst="rect">
            <a:avLst/>
          </a:prstGeom>
          <a:solidFill>
            <a:schemeClr val="lt2"/>
          </a:solidFill>
          <a:ln>
            <a:noFill/>
          </a:ln>
        </p:spPr>
        <p:txBody>
          <a:bodyPr anchorCtr="0" anchor="ctr" bIns="38100" lIns="38100" spcFirstLastPara="1" rIns="38100" wrap="square" tIns="38100">
            <a:spAutoFit/>
          </a:bodyPr>
          <a:lstStyle/>
          <a:p>
            <a:pPr indent="0" lvl="0" marL="0" marR="0" rtl="0" algn="l">
              <a:lnSpc>
                <a:spcPct val="100000"/>
              </a:lnSpc>
              <a:spcBef>
                <a:spcPts val="0"/>
              </a:spcBef>
              <a:spcAft>
                <a:spcPts val="0"/>
              </a:spcAft>
              <a:buClr>
                <a:srgbClr val="74808C"/>
              </a:buClr>
              <a:buSzPts val="2000"/>
              <a:buFont typeface="Poppins"/>
              <a:buNone/>
            </a:pPr>
            <a:r>
              <a:t/>
            </a:r>
            <a:endParaRPr b="0" i="0" sz="2000" u="none" cap="none" strike="noStrike">
              <a:solidFill>
                <a:srgbClr val="74808C"/>
              </a:solidFill>
              <a:latin typeface="Poppins"/>
              <a:ea typeface="Poppins"/>
              <a:cs typeface="Poppins"/>
              <a:sym typeface="Poppins"/>
            </a:endParaRPr>
          </a:p>
        </p:txBody>
      </p:sp>
      <p:pic>
        <p:nvPicPr>
          <p:cNvPr id="19" name="Google Shape;19;p16"/>
          <p:cNvPicPr preferRelativeResize="0"/>
          <p:nvPr/>
        </p:nvPicPr>
        <p:blipFill>
          <a:blip r:embed="rId8">
            <a:alphaModFix/>
          </a:blip>
          <a:stretch>
            <a:fillRect/>
          </a:stretch>
        </p:blipFill>
        <p:spPr>
          <a:xfrm>
            <a:off x="1438325" y="12082450"/>
            <a:ext cx="21623374" cy="190077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9"/>
    <p:sldLayoutId id="2147483650" r:id="rId10"/>
    <p:sldLayoutId id="2147483651" r:id="rId11"/>
    <p:sldLayoutId id="2147483652" r:id="rId12"/>
    <p:sldLayoutId id="214748365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 Id="rId4" Type="http://schemas.openxmlformats.org/officeDocument/2006/relationships/image" Target="../media/image1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hyperlink" Target="https://www.crisisgroup.org/global/beyond-words-and-resolutions-agenda-unscr-1325"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 name="Shape 54"/>
        <p:cNvGrpSpPr/>
        <p:nvPr/>
      </p:nvGrpSpPr>
      <p:grpSpPr>
        <a:xfrm>
          <a:off x="0" y="0"/>
          <a:ext cx="0" cy="0"/>
          <a:chOff x="0" y="0"/>
          <a:chExt cx="0" cy="0"/>
        </a:xfrm>
      </p:grpSpPr>
      <p:cxnSp>
        <p:nvCxnSpPr>
          <p:cNvPr id="55" name="Google Shape;55;p1"/>
          <p:cNvCxnSpPr/>
          <p:nvPr/>
        </p:nvCxnSpPr>
        <p:spPr>
          <a:xfrm>
            <a:off x="613183" y="11904498"/>
            <a:ext cx="23114326" cy="0"/>
          </a:xfrm>
          <a:prstGeom prst="straightConnector1">
            <a:avLst/>
          </a:prstGeom>
          <a:noFill/>
          <a:ln cap="flat" cmpd="sng" w="38100">
            <a:solidFill>
              <a:srgbClr val="005984"/>
            </a:solidFill>
            <a:prstDash val="solid"/>
            <a:miter lim="800000"/>
            <a:headEnd len="sm" w="sm" type="none"/>
            <a:tailEnd len="sm" w="sm" type="none"/>
          </a:ln>
        </p:spPr>
      </p:cxnSp>
      <p:sp>
        <p:nvSpPr>
          <p:cNvPr id="56" name="Google Shape;56;p1"/>
          <p:cNvSpPr/>
          <p:nvPr/>
        </p:nvSpPr>
        <p:spPr>
          <a:xfrm>
            <a:off x="0" y="0"/>
            <a:ext cx="24384001" cy="2061592"/>
          </a:xfrm>
          <a:prstGeom prst="rect">
            <a:avLst/>
          </a:prstGeom>
          <a:solidFill>
            <a:srgbClr val="005984"/>
          </a:solidFill>
          <a:ln cap="flat" cmpd="sng" w="12700">
            <a:solidFill>
              <a:srgbClr val="AFB2B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t/>
            </a:r>
            <a:endParaRPr b="0" i="0" sz="4000" u="none" cap="none" strike="noStrike">
              <a:solidFill>
                <a:schemeClr val="lt1"/>
              </a:solidFill>
              <a:latin typeface="Poppins"/>
              <a:ea typeface="Poppins"/>
              <a:cs typeface="Poppins"/>
              <a:sym typeface="Poppins"/>
            </a:endParaRPr>
          </a:p>
        </p:txBody>
      </p:sp>
      <p:pic>
        <p:nvPicPr>
          <p:cNvPr id="57" name="Google Shape;57;p1"/>
          <p:cNvPicPr preferRelativeResize="0"/>
          <p:nvPr/>
        </p:nvPicPr>
        <p:blipFill rotWithShape="1">
          <a:blip r:embed="rId3">
            <a:alphaModFix/>
          </a:blip>
          <a:srcRect b="0" l="0" r="0" t="0"/>
          <a:stretch/>
        </p:blipFill>
        <p:spPr>
          <a:xfrm>
            <a:off x="226257" y="-49248"/>
            <a:ext cx="3223910" cy="1813448"/>
          </a:xfrm>
          <a:prstGeom prst="rect">
            <a:avLst/>
          </a:prstGeom>
          <a:noFill/>
          <a:ln>
            <a:noFill/>
          </a:ln>
        </p:spPr>
      </p:pic>
      <p:sp>
        <p:nvSpPr>
          <p:cNvPr id="58" name="Google Shape;58;p1"/>
          <p:cNvSpPr txBox="1"/>
          <p:nvPr/>
        </p:nvSpPr>
        <p:spPr>
          <a:xfrm>
            <a:off x="1775670" y="2892581"/>
            <a:ext cx="17113074" cy="120032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74808C"/>
                </a:solidFill>
                <a:latin typeface="Poppins"/>
                <a:ea typeface="Poppins"/>
                <a:cs typeface="Poppins"/>
                <a:sym typeface="Poppins"/>
              </a:rPr>
              <a:t>Gender Analysis in Research and Application</a:t>
            </a:r>
            <a:endParaRPr b="0" i="0" sz="1400" u="none" cap="none" strike="noStrike">
              <a:solidFill>
                <a:srgbClr val="000000"/>
              </a:solidFill>
              <a:latin typeface="Arial"/>
              <a:ea typeface="Arial"/>
              <a:cs typeface="Arial"/>
              <a:sym typeface="Arial"/>
            </a:endParaRPr>
          </a:p>
        </p:txBody>
      </p:sp>
      <p:sp>
        <p:nvSpPr>
          <p:cNvPr id="59" name="Google Shape;59;p1"/>
          <p:cNvSpPr txBox="1"/>
          <p:nvPr/>
        </p:nvSpPr>
        <p:spPr>
          <a:xfrm>
            <a:off x="1925356" y="5598050"/>
            <a:ext cx="11737304" cy="276998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74808C"/>
                </a:solidFill>
                <a:latin typeface="Poppins"/>
                <a:ea typeface="Poppins"/>
                <a:cs typeface="Poppins"/>
                <a:sym typeface="Poppins"/>
              </a:rPr>
              <a:t>A Differential Focus in Planning Translational Research for Development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600"/>
              <a:buFont typeface="Arial"/>
              <a:buNone/>
            </a:pPr>
            <a:r>
              <a:t/>
            </a:r>
            <a:endParaRPr b="0" i="0" sz="6600" u="none" cap="none" strike="noStrike">
              <a:solidFill>
                <a:srgbClr val="74808C"/>
              </a:solidFill>
              <a:latin typeface="Poppins"/>
              <a:ea typeface="Poppins"/>
              <a:cs typeface="Poppins"/>
              <a:sym typeface="Poppins"/>
            </a:endParaRPr>
          </a:p>
        </p:txBody>
      </p:sp>
      <p:pic>
        <p:nvPicPr>
          <p:cNvPr id="60" name="Google Shape;60;p1"/>
          <p:cNvPicPr preferRelativeResize="0"/>
          <p:nvPr/>
        </p:nvPicPr>
        <p:blipFill rotWithShape="1">
          <a:blip r:embed="rId4">
            <a:alphaModFix/>
          </a:blip>
          <a:srcRect b="9538" l="0" r="0" t="9537"/>
          <a:stretch/>
        </p:blipFill>
        <p:spPr>
          <a:xfrm>
            <a:off x="17456055" y="2892571"/>
            <a:ext cx="6575075" cy="7540870"/>
          </a:xfrm>
          <a:prstGeom prst="rect">
            <a:avLst/>
          </a:prstGeom>
          <a:noFill/>
          <a:ln>
            <a:noFill/>
          </a:ln>
        </p:spPr>
      </p:pic>
      <p:sp>
        <p:nvSpPr>
          <p:cNvPr id="61" name="Google Shape;61;p1"/>
          <p:cNvSpPr txBox="1"/>
          <p:nvPr/>
        </p:nvSpPr>
        <p:spPr>
          <a:xfrm>
            <a:off x="8852471" y="876900"/>
            <a:ext cx="15101100" cy="4617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800"/>
              <a:buFont typeface="Arial"/>
              <a:buNone/>
            </a:pPr>
            <a:r>
              <a:rPr b="0" i="0" lang="en-US" sz="2400" u="none" cap="none" strike="noStrike">
                <a:solidFill>
                  <a:schemeClr val="lt1"/>
                </a:solidFill>
                <a:latin typeface="Arial Black"/>
                <a:ea typeface="Arial Black"/>
                <a:cs typeface="Arial Black"/>
                <a:sym typeface="Arial Black"/>
              </a:rPr>
              <a:t>Delivering practical, research-driven solutions to global development challenges</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g5c8df1e408_0_0"/>
          <p:cNvSpPr txBox="1"/>
          <p:nvPr>
            <p:ph type="title"/>
          </p:nvPr>
        </p:nvSpPr>
        <p:spPr>
          <a:xfrm>
            <a:off x="2271713" y="4692316"/>
            <a:ext cx="19504200" cy="2406316"/>
          </a:xfrm>
          <a:prstGeom prst="rect">
            <a:avLst/>
          </a:prstGeom>
          <a:noFill/>
          <a:ln>
            <a:noFill/>
          </a:ln>
        </p:spPr>
        <p:txBody>
          <a:bodyPr anchorCtr="0" anchor="t" bIns="38100" lIns="38100" spcFirstLastPara="1" rIns="38100" wrap="square" tIns="38100">
            <a:noAutofit/>
          </a:bodyPr>
          <a:lstStyle/>
          <a:p>
            <a:pPr indent="0" lvl="0" marL="0" rtl="0" algn="l">
              <a:lnSpc>
                <a:spcPct val="100000"/>
              </a:lnSpc>
              <a:spcBef>
                <a:spcPts val="0"/>
              </a:spcBef>
              <a:spcAft>
                <a:spcPts val="0"/>
              </a:spcAft>
              <a:buSzPts val="1400"/>
              <a:buNone/>
            </a:pPr>
            <a:r>
              <a:rPr lang="en-US"/>
              <a:t>Applied Gender Analysis</a:t>
            </a:r>
            <a:endParaRPr/>
          </a:p>
        </p:txBody>
      </p:sp>
      <p:sp>
        <p:nvSpPr>
          <p:cNvPr id="121" name="Google Shape;121;g5c8df1e408_0_0"/>
          <p:cNvSpPr txBox="1"/>
          <p:nvPr>
            <p:ph idx="1" type="body"/>
          </p:nvPr>
        </p:nvSpPr>
        <p:spPr>
          <a:xfrm>
            <a:off x="2271713" y="8999620"/>
            <a:ext cx="20477099" cy="2662229"/>
          </a:xfrm>
          <a:prstGeom prst="rect">
            <a:avLst/>
          </a:prstGeom>
          <a:noFill/>
          <a:ln>
            <a:noFill/>
          </a:ln>
        </p:spPr>
        <p:txBody>
          <a:bodyPr anchorCtr="0" anchor="t" bIns="38100" lIns="38100" spcFirstLastPara="1" rIns="38100" wrap="square" tIns="38100">
            <a:noAutofit/>
          </a:bodyPr>
          <a:lstStyle/>
          <a:p>
            <a:pPr indent="0" lvl="0" marL="0" rtl="0" algn="just">
              <a:lnSpc>
                <a:spcPct val="180000"/>
              </a:lnSpc>
              <a:spcBef>
                <a:spcPts val="0"/>
              </a:spcBef>
              <a:spcAft>
                <a:spcPts val="0"/>
              </a:spcAft>
              <a:buSzPts val="14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1"/>
          <p:cNvSpPr/>
          <p:nvPr/>
        </p:nvSpPr>
        <p:spPr>
          <a:xfrm>
            <a:off x="1102768" y="3977680"/>
            <a:ext cx="8136904" cy="717119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000"/>
              <a:buFont typeface="Arial"/>
              <a:buNone/>
            </a:pPr>
            <a:r>
              <a:rPr b="1" i="0" lang="en-US" sz="4000" u="none" cap="none" strike="noStrike">
                <a:solidFill>
                  <a:srgbClr val="74808C"/>
                </a:solidFill>
                <a:latin typeface="Poppins"/>
                <a:ea typeface="Poppins"/>
                <a:cs typeface="Poppins"/>
                <a:sym typeface="Poppins"/>
              </a:rPr>
              <a:t>Food Security: </a:t>
            </a:r>
            <a:r>
              <a:rPr b="0" i="0" lang="en-US" sz="3600" u="none" cap="none" strike="noStrike">
                <a:solidFill>
                  <a:srgbClr val="74808C"/>
                </a:solidFill>
                <a:latin typeface="Poppins"/>
                <a:ea typeface="Poppins"/>
                <a:cs typeface="Poppins"/>
                <a:sym typeface="Poppins"/>
              </a:rPr>
              <a:t>Data were collected using qualitative methods, including focus group discussions, in-depth interviews, and participant observations from one community in the highlands of Ethiopia.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600"/>
              <a:buFont typeface="Arial"/>
              <a:buNone/>
            </a:pPr>
            <a:r>
              <a:t/>
            </a:r>
            <a:endParaRPr b="0" i="0" sz="3600" u="none" cap="none" strike="noStrike">
              <a:solidFill>
                <a:srgbClr val="74808C"/>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rPr b="0" i="0" lang="en-US" sz="3600" u="none" cap="none" strike="noStrike">
                <a:solidFill>
                  <a:srgbClr val="74808C"/>
                </a:solidFill>
                <a:latin typeface="Poppins"/>
                <a:ea typeface="Poppins"/>
                <a:cs typeface="Poppins"/>
                <a:sym typeface="Poppins"/>
              </a:rPr>
              <a:t>The failure to take into account gendered roles in the management of a communal pasture had impacts on the resilience of the social-ecological system. </a:t>
            </a:r>
            <a:endParaRPr b="0" i="1" sz="3600" u="none" cap="none" strike="noStrike">
              <a:solidFill>
                <a:srgbClr val="74808C"/>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11"/>
          <p:cNvSpPr txBox="1"/>
          <p:nvPr/>
        </p:nvSpPr>
        <p:spPr>
          <a:xfrm>
            <a:off x="1096840" y="2465512"/>
            <a:ext cx="20522281"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rgbClr val="74808C"/>
                </a:solidFill>
                <a:latin typeface="Poppins"/>
                <a:ea typeface="Poppins"/>
                <a:cs typeface="Poppins"/>
                <a:sym typeface="Poppins"/>
              </a:rPr>
              <a:t>Case Study of Impacts of Gender Bias in Practice</a:t>
            </a:r>
            <a:endParaRPr b="0" i="0" sz="1400" u="none" cap="none" strike="noStrike">
              <a:solidFill>
                <a:srgbClr val="000000"/>
              </a:solidFill>
              <a:latin typeface="Arial"/>
              <a:ea typeface="Arial"/>
              <a:cs typeface="Arial"/>
              <a:sym typeface="Arial"/>
            </a:endParaRPr>
          </a:p>
        </p:txBody>
      </p:sp>
      <p:pic>
        <p:nvPicPr>
          <p:cNvPr id="128" name="Google Shape;128;p11"/>
          <p:cNvPicPr preferRelativeResize="0"/>
          <p:nvPr/>
        </p:nvPicPr>
        <p:blipFill rotWithShape="1">
          <a:blip r:embed="rId3">
            <a:alphaModFix/>
          </a:blip>
          <a:srcRect b="0" l="0" r="0" t="0"/>
          <a:stretch/>
        </p:blipFill>
        <p:spPr>
          <a:xfrm>
            <a:off x="9783327" y="3481175"/>
            <a:ext cx="12160035" cy="797014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12"/>
          <p:cNvSpPr/>
          <p:nvPr/>
        </p:nvSpPr>
        <p:spPr>
          <a:xfrm>
            <a:off x="814736" y="2609528"/>
            <a:ext cx="22428946" cy="9325630"/>
          </a:xfrm>
          <a:prstGeom prst="rect">
            <a:avLst/>
          </a:prstGeom>
          <a:noFill/>
          <a:ln cap="flat" cmpd="sng" w="9525">
            <a:solidFill>
              <a:srgbClr val="FFFFFF"/>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400"/>
              <a:buFont typeface="Arial"/>
              <a:buNone/>
            </a:pPr>
            <a:r>
              <a:rPr b="1" i="0" lang="en-US" sz="5400" u="none" cap="none" strike="noStrike">
                <a:solidFill>
                  <a:srgbClr val="74808C"/>
                </a:solidFill>
                <a:latin typeface="Gill Sans"/>
                <a:ea typeface="Gill Sans"/>
                <a:cs typeface="Gill Sans"/>
                <a:sym typeface="Gill Sans"/>
              </a:rPr>
              <a:t>A Gender Lens to Research on the Energy Sector </a:t>
            </a:r>
            <a:endParaRPr b="1" i="0" sz="5400" u="none" cap="none" strike="noStrike">
              <a:solidFill>
                <a:srgbClr val="74808C"/>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4000"/>
              <a:buFont typeface="Arial"/>
              <a:buNone/>
            </a:pPr>
            <a:r>
              <a:t/>
            </a:r>
            <a:endParaRPr b="0" i="0" sz="4000" u="none" cap="none" strike="noStrike">
              <a:solidFill>
                <a:srgbClr val="74808C"/>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74808C"/>
                </a:solidFill>
                <a:latin typeface="Poppins"/>
                <a:ea typeface="Poppins"/>
                <a:cs typeface="Poppins"/>
                <a:sym typeface="Poppins"/>
              </a:rPr>
              <a:t>But energy has different implications for men and women no matter where you focus. </a:t>
            </a:r>
            <a:endParaRPr b="0" i="0" sz="4000" u="none" cap="none" strike="noStrike">
              <a:solidFill>
                <a:srgbClr val="74808C"/>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74808C"/>
                </a:solidFill>
                <a:latin typeface="Poppins"/>
                <a:ea typeface="Poppins"/>
                <a:cs typeface="Poppins"/>
                <a:sym typeface="Poppins"/>
              </a:rPr>
              <a:t>Alternative business models can help lower the cost of many energy access technologies to extend the reach of electricity. A suggested research focus area is on micro-grid models: Is a community-owned and operated or a single entrepreneur-owned and operated model more appropriate, given a community’s geography, culture, access to technology, and finances. Are entrepreneur-owned and operated models likely to create new power monopolies and dynamics in regions where society already struggles with entrenched power disparities?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FFF00"/>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4000"/>
              <a:buFont typeface="Arial"/>
              <a:buNone/>
            </a:pPr>
            <a:r>
              <a:rPr b="0" i="0" lang="en-US" sz="4000" u="none" cap="none" strike="noStrike">
                <a:solidFill>
                  <a:srgbClr val="74808C"/>
                </a:solidFill>
                <a:latin typeface="Poppins"/>
                <a:ea typeface="Poppins"/>
                <a:cs typeface="Poppins"/>
                <a:sym typeface="Poppins"/>
              </a:rPr>
              <a:t>In applying a gender lens to management of micro-grids, we can ask how many electricity entrepreneurs are women? What is the rate of success in managing off-grid energy distribution systems or sales by women versus men, and why? </a:t>
            </a:r>
            <a:endParaRPr b="0" i="0" sz="4000" u="none" cap="none" strike="noStrike">
              <a:solidFill>
                <a:srgbClr val="74808C"/>
              </a:solidFill>
              <a:highlight>
                <a:srgbClr val="FFFFFF"/>
              </a:highlight>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74808C"/>
              </a:solidFill>
              <a:latin typeface="Poppins"/>
              <a:ea typeface="Poppins"/>
              <a:cs typeface="Poppins"/>
              <a:sym typeface="Poppi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3"/>
          <p:cNvSpPr txBox="1"/>
          <p:nvPr/>
        </p:nvSpPr>
        <p:spPr>
          <a:xfrm>
            <a:off x="166664" y="2299593"/>
            <a:ext cx="11677267"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74808C"/>
                </a:solidFill>
                <a:latin typeface="Cambria"/>
                <a:ea typeface="Cambria"/>
                <a:cs typeface="Cambria"/>
                <a:sym typeface="Cambria"/>
              </a:rPr>
              <a:t>Gender Bias in Research</a:t>
            </a:r>
            <a:endParaRPr b="0" i="0" sz="1400" u="none" cap="none" strike="noStrike">
              <a:solidFill>
                <a:srgbClr val="000000"/>
              </a:solidFill>
              <a:latin typeface="Cambria"/>
              <a:ea typeface="Cambria"/>
              <a:cs typeface="Cambria"/>
              <a:sym typeface="Cambria"/>
            </a:endParaRPr>
          </a:p>
          <a:p>
            <a:pPr indent="0" lvl="0" marL="0" marR="0" rtl="0" algn="l">
              <a:lnSpc>
                <a:spcPct val="100000"/>
              </a:lnSpc>
              <a:spcBef>
                <a:spcPts val="0"/>
              </a:spcBef>
              <a:spcAft>
                <a:spcPts val="0"/>
              </a:spcAft>
              <a:buClr>
                <a:srgbClr val="000000"/>
              </a:buClr>
              <a:buSzPts val="7200"/>
              <a:buFont typeface="Arial"/>
              <a:buNone/>
            </a:pPr>
            <a:r>
              <a:t/>
            </a:r>
            <a:endParaRPr b="1" i="0" sz="7200" u="none" cap="none" strike="noStrike">
              <a:solidFill>
                <a:srgbClr val="74808C"/>
              </a:solidFill>
              <a:latin typeface="Cambria"/>
              <a:ea typeface="Cambria"/>
              <a:cs typeface="Cambria"/>
              <a:sym typeface="Cambria"/>
            </a:endParaRPr>
          </a:p>
        </p:txBody>
      </p:sp>
      <p:sp>
        <p:nvSpPr>
          <p:cNvPr id="139" name="Google Shape;139;p13"/>
          <p:cNvSpPr txBox="1"/>
          <p:nvPr/>
        </p:nvSpPr>
        <p:spPr>
          <a:xfrm>
            <a:off x="1462808" y="7650088"/>
            <a:ext cx="13105456" cy="40006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74808C"/>
              </a:solidFill>
              <a:latin typeface="Cambria"/>
              <a:ea typeface="Cambria"/>
              <a:cs typeface="Cambria"/>
              <a:sym typeface="Cambria"/>
            </a:endParaRPr>
          </a:p>
        </p:txBody>
      </p:sp>
      <p:pic>
        <p:nvPicPr>
          <p:cNvPr id="140" name="Google Shape;140;p13"/>
          <p:cNvPicPr preferRelativeResize="0"/>
          <p:nvPr/>
        </p:nvPicPr>
        <p:blipFill rotWithShape="1">
          <a:blip r:embed="rId3">
            <a:alphaModFix/>
          </a:blip>
          <a:srcRect b="0" l="0" r="0" t="0"/>
          <a:stretch/>
        </p:blipFill>
        <p:spPr>
          <a:xfrm>
            <a:off x="412293" y="3761656"/>
            <a:ext cx="11779707" cy="6871496"/>
          </a:xfrm>
          <a:prstGeom prst="rect">
            <a:avLst/>
          </a:prstGeom>
          <a:noFill/>
          <a:ln cap="flat" cmpd="sng" w="9525">
            <a:solidFill>
              <a:srgbClr val="0E517E"/>
            </a:solidFill>
            <a:prstDash val="solid"/>
            <a:round/>
            <a:headEnd len="sm" w="sm" type="none"/>
            <a:tailEnd len="sm" w="sm" type="none"/>
          </a:ln>
        </p:spPr>
      </p:pic>
      <p:pic>
        <p:nvPicPr>
          <p:cNvPr id="141" name="Google Shape;141;p13"/>
          <p:cNvPicPr preferRelativeResize="0"/>
          <p:nvPr/>
        </p:nvPicPr>
        <p:blipFill rotWithShape="1">
          <a:blip r:embed="rId4">
            <a:alphaModFix/>
          </a:blip>
          <a:srcRect b="0" l="0" r="0" t="0"/>
          <a:stretch/>
        </p:blipFill>
        <p:spPr>
          <a:xfrm>
            <a:off x="12912080" y="3331642"/>
            <a:ext cx="10622593" cy="8097124"/>
          </a:xfrm>
          <a:prstGeom prst="rect">
            <a:avLst/>
          </a:prstGeom>
          <a:noFill/>
          <a:ln cap="flat" cmpd="sng" w="9525">
            <a:solidFill>
              <a:srgbClr val="0E517E"/>
            </a:solidFill>
            <a:prstDash val="solid"/>
            <a:round/>
            <a:headEnd len="sm" w="sm" type="none"/>
            <a:tailEnd len="sm" w="sm" type="none"/>
          </a:ln>
        </p:spPr>
      </p:pic>
      <p:sp>
        <p:nvSpPr>
          <p:cNvPr id="142" name="Google Shape;142;p13"/>
          <p:cNvSpPr/>
          <p:nvPr/>
        </p:nvSpPr>
        <p:spPr>
          <a:xfrm>
            <a:off x="2254896" y="11228711"/>
            <a:ext cx="7211526" cy="83095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0" i="0" lang="en-US" sz="2400" u="none" cap="none" strike="noStrike">
                <a:solidFill>
                  <a:srgbClr val="74808C"/>
                </a:solidFill>
                <a:latin typeface="Cambria"/>
                <a:ea typeface="Cambria"/>
                <a:cs typeface="Cambria"/>
                <a:sym typeface="Cambria"/>
              </a:rPr>
              <a:t>https://www.simplypsychology.org/a-level-debates.html</a:t>
            </a:r>
            <a:endParaRPr b="0" i="0" sz="1400" u="none" cap="none" strike="noStrike">
              <a:solidFill>
                <a:srgbClr val="000000"/>
              </a:solidFill>
              <a:latin typeface="Cambria"/>
              <a:ea typeface="Cambria"/>
              <a:cs typeface="Cambria"/>
              <a:sym typeface="Cambria"/>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4"/>
          <p:cNvSpPr/>
          <p:nvPr/>
        </p:nvSpPr>
        <p:spPr>
          <a:xfrm>
            <a:off x="598712" y="2656850"/>
            <a:ext cx="23186575" cy="849463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rgbClr val="74808C"/>
                </a:solidFill>
                <a:latin typeface="Poppins"/>
                <a:ea typeface="Poppins"/>
                <a:cs typeface="Poppins"/>
                <a:sym typeface="Poppins"/>
              </a:rPr>
              <a:t>Gender Bias in Research Methods</a:t>
            </a:r>
            <a:endParaRPr b="0" i="0" sz="1400" u="none" cap="none" strike="noStrike">
              <a:solidFill>
                <a:srgbClr val="000000"/>
              </a:solidFill>
              <a:latin typeface="Arial"/>
              <a:ea typeface="Arial"/>
              <a:cs typeface="Arial"/>
              <a:sym typeface="Arial"/>
            </a:endParaRPr>
          </a:p>
          <a:p>
            <a:pPr indent="-742950" lvl="0" marL="742950" marR="0" rtl="0" algn="l">
              <a:lnSpc>
                <a:spcPct val="100000"/>
              </a:lnSpc>
              <a:spcBef>
                <a:spcPts val="0"/>
              </a:spcBef>
              <a:spcAft>
                <a:spcPts val="0"/>
              </a:spcAft>
              <a:buClr>
                <a:srgbClr val="74808C"/>
              </a:buClr>
              <a:buSzPts val="5400"/>
              <a:buFont typeface="Arial Black"/>
              <a:buAutoNum type="arabicPeriod"/>
            </a:pPr>
            <a:r>
              <a:rPr b="0" i="0" lang="en-US" sz="5400" u="none" cap="none" strike="noStrike">
                <a:solidFill>
                  <a:srgbClr val="74808C"/>
                </a:solidFill>
                <a:latin typeface="Poppins"/>
                <a:ea typeface="Poppins"/>
                <a:cs typeface="Poppins"/>
                <a:sym typeface="Poppins"/>
              </a:rPr>
              <a:t>Scientific knowledge itself is often held up as being hard, factual, objective, rational, impartial and unaffected by human emotion – all attributed to </a:t>
            </a:r>
            <a:r>
              <a:rPr b="1" i="1" lang="en-US" sz="5400" u="none" cap="none" strike="noStrike">
                <a:solidFill>
                  <a:srgbClr val="74808C"/>
                </a:solidFill>
                <a:latin typeface="Poppins"/>
                <a:ea typeface="Poppins"/>
                <a:cs typeface="Poppins"/>
                <a:sym typeface="Poppins"/>
              </a:rPr>
              <a:t>masculine</a:t>
            </a:r>
            <a:r>
              <a:rPr b="0" i="0" lang="en-US" sz="5400" u="none" cap="none" strike="noStrike">
                <a:solidFill>
                  <a:srgbClr val="74808C"/>
                </a:solidFill>
                <a:latin typeface="Poppins"/>
                <a:ea typeface="Poppins"/>
                <a:cs typeface="Poppins"/>
                <a:sym typeface="Poppins"/>
              </a:rPr>
              <a:t> qualities. 	Science based on more perceptual and subjective, emotionally driven and influenced by humans – qualities typically associated with </a:t>
            </a:r>
            <a:r>
              <a:rPr b="1" i="1" lang="en-US" sz="5400" u="none" cap="none" strike="noStrike">
                <a:solidFill>
                  <a:srgbClr val="74808C"/>
                </a:solidFill>
                <a:latin typeface="Poppins"/>
                <a:ea typeface="Poppins"/>
                <a:cs typeface="Poppins"/>
                <a:sym typeface="Poppins"/>
              </a:rPr>
              <a:t>femininity</a:t>
            </a:r>
            <a:r>
              <a:rPr b="0" i="0" lang="en-US" sz="5400" u="none" cap="none" strike="noStrike">
                <a:solidFill>
                  <a:srgbClr val="74808C"/>
                </a:solidFill>
                <a:latin typeface="Poppins"/>
                <a:ea typeface="Poppins"/>
                <a:cs typeface="Poppins"/>
                <a:sym typeface="Poppins"/>
              </a:rPr>
              <a:t>. </a:t>
            </a:r>
            <a:endParaRPr b="0" i="0" sz="1400" u="none" cap="none" strike="noStrike">
              <a:solidFill>
                <a:srgbClr val="000000"/>
              </a:solidFill>
              <a:latin typeface="Arial"/>
              <a:ea typeface="Arial"/>
              <a:cs typeface="Arial"/>
              <a:sym typeface="Arial"/>
            </a:endParaRPr>
          </a:p>
          <a:p>
            <a:pPr indent="-742950" lvl="0" marL="742950" marR="0" rtl="0" algn="l">
              <a:lnSpc>
                <a:spcPct val="100000"/>
              </a:lnSpc>
              <a:spcBef>
                <a:spcPts val="0"/>
              </a:spcBef>
              <a:spcAft>
                <a:spcPts val="0"/>
              </a:spcAft>
              <a:buClr>
                <a:srgbClr val="74808C"/>
              </a:buClr>
              <a:buSzPts val="5400"/>
              <a:buFont typeface="Arial Black"/>
              <a:buAutoNum type="arabicPeriod"/>
            </a:pPr>
            <a:r>
              <a:rPr b="0" i="0" lang="en-US" sz="5400" u="none" cap="none" strike="noStrike">
                <a:solidFill>
                  <a:srgbClr val="74808C"/>
                </a:solidFill>
                <a:latin typeface="Poppins"/>
                <a:ea typeface="Poppins"/>
                <a:cs typeface="Poppins"/>
                <a:sym typeface="Poppins"/>
              </a:rPr>
              <a:t>Gender bias affects </a:t>
            </a:r>
            <a:r>
              <a:rPr b="1" i="1" lang="en-US" sz="5400" u="none" cap="none" strike="noStrike">
                <a:solidFill>
                  <a:srgbClr val="74808C"/>
                </a:solidFill>
                <a:latin typeface="Poppins"/>
                <a:ea typeface="Poppins"/>
                <a:cs typeface="Poppins"/>
                <a:sym typeface="Poppins"/>
              </a:rPr>
              <a:t>which</a:t>
            </a:r>
            <a:r>
              <a:rPr b="0" i="0" lang="en-US" sz="5400" u="none" cap="none" strike="noStrike">
                <a:solidFill>
                  <a:srgbClr val="74808C"/>
                </a:solidFill>
                <a:latin typeface="Poppins"/>
                <a:ea typeface="Poppins"/>
                <a:cs typeface="Poppins"/>
                <a:sym typeface="Poppins"/>
              </a:rPr>
              <a:t> research is published, cited and used as evidence for policies and other interventions. </a:t>
            </a:r>
            <a:endParaRPr b="0" i="0" sz="1400" u="none" cap="none" strike="noStrike">
              <a:solidFill>
                <a:srgbClr val="000000"/>
              </a:solidFill>
              <a:latin typeface="Arial"/>
              <a:ea typeface="Arial"/>
              <a:cs typeface="Arial"/>
              <a:sym typeface="Arial"/>
            </a:endParaRPr>
          </a:p>
          <a:p>
            <a:pPr indent="-742950" lvl="0" marL="742950" marR="0" rtl="0" algn="l">
              <a:lnSpc>
                <a:spcPct val="100000"/>
              </a:lnSpc>
              <a:spcBef>
                <a:spcPts val="0"/>
              </a:spcBef>
              <a:spcAft>
                <a:spcPts val="0"/>
              </a:spcAft>
              <a:buClr>
                <a:srgbClr val="74808C"/>
              </a:buClr>
              <a:buSzPts val="5400"/>
              <a:buFont typeface="Arial Black"/>
              <a:buAutoNum type="arabicPeriod"/>
            </a:pPr>
            <a:r>
              <a:rPr b="0" i="0" lang="en-US" sz="5400" u="none" cap="none" strike="noStrike">
                <a:solidFill>
                  <a:srgbClr val="74808C"/>
                </a:solidFill>
                <a:latin typeface="Poppins"/>
                <a:ea typeface="Poppins"/>
                <a:cs typeface="Poppins"/>
                <a:sym typeface="Poppins"/>
              </a:rPr>
              <a:t>There are also gender biases in terms of </a:t>
            </a:r>
            <a:r>
              <a:rPr b="1" i="1" lang="en-US" sz="5400" u="none" cap="none" strike="noStrike">
                <a:solidFill>
                  <a:srgbClr val="74808C"/>
                </a:solidFill>
                <a:latin typeface="Poppins"/>
                <a:ea typeface="Poppins"/>
                <a:cs typeface="Poppins"/>
                <a:sym typeface="Poppins"/>
              </a:rPr>
              <a:t>whose</a:t>
            </a:r>
            <a:r>
              <a:rPr b="0" i="0" lang="en-US" sz="5400" u="none" cap="none" strike="noStrike">
                <a:solidFill>
                  <a:srgbClr val="74808C"/>
                </a:solidFill>
                <a:latin typeface="Poppins"/>
                <a:ea typeface="Poppins"/>
                <a:cs typeface="Poppins"/>
                <a:sym typeface="Poppins"/>
              </a:rPr>
              <a:t> knowledge is considered credible.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5"/>
          <p:cNvSpPr txBox="1"/>
          <p:nvPr/>
        </p:nvSpPr>
        <p:spPr>
          <a:xfrm>
            <a:off x="1462808" y="7650088"/>
            <a:ext cx="13105456" cy="107721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74808C"/>
              </a:solidFill>
              <a:latin typeface="Poppins"/>
              <a:ea typeface="Poppins"/>
              <a:cs typeface="Poppins"/>
              <a:sym typeface="Poppins"/>
            </a:endParaRPr>
          </a:p>
        </p:txBody>
      </p:sp>
      <p:sp>
        <p:nvSpPr>
          <p:cNvPr id="153" name="Google Shape;153;p15"/>
          <p:cNvSpPr/>
          <p:nvPr/>
        </p:nvSpPr>
        <p:spPr>
          <a:xfrm>
            <a:off x="1030760" y="2741052"/>
            <a:ext cx="23075468" cy="754052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6000"/>
              <a:buFont typeface="Arial"/>
              <a:buNone/>
            </a:pPr>
            <a:r>
              <a:rPr b="1" i="0" lang="en-US" sz="6000" u="none" cap="none" strike="noStrike">
                <a:solidFill>
                  <a:srgbClr val="74808C"/>
                </a:solidFill>
                <a:latin typeface="Poppins"/>
                <a:ea typeface="Poppins"/>
                <a:cs typeface="Poppins"/>
                <a:sym typeface="Poppins"/>
              </a:rPr>
              <a:t>Gender mainstreaming is relevant for all areas of science to:</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6000"/>
              <a:buFont typeface="Arial"/>
              <a:buNone/>
            </a:pPr>
            <a:r>
              <a:t/>
            </a:r>
            <a:endParaRPr b="1" i="0" sz="6000" u="none" cap="none" strike="noStrike">
              <a:solidFill>
                <a:srgbClr val="74808C"/>
              </a:solidFill>
              <a:latin typeface="Poppins"/>
              <a:ea typeface="Poppins"/>
              <a:cs typeface="Poppins"/>
              <a:sym typeface="Poppins"/>
            </a:endParaRPr>
          </a:p>
          <a:p>
            <a:pPr indent="-857250" lvl="0" marL="857250" marR="0" rtl="0" algn="l">
              <a:lnSpc>
                <a:spcPct val="100000"/>
              </a:lnSpc>
              <a:spcBef>
                <a:spcPts val="0"/>
              </a:spcBef>
              <a:spcAft>
                <a:spcPts val="0"/>
              </a:spcAft>
              <a:buClr>
                <a:srgbClr val="74808C"/>
              </a:buClr>
              <a:buSzPts val="5400"/>
              <a:buFont typeface="Arial"/>
              <a:buChar char="•"/>
            </a:pPr>
            <a:r>
              <a:rPr b="0" i="0" lang="en-US" sz="5400" u="none" cap="none" strike="noStrike">
                <a:solidFill>
                  <a:srgbClr val="74808C"/>
                </a:solidFill>
                <a:latin typeface="Poppins"/>
                <a:ea typeface="Poppins"/>
                <a:cs typeface="Poppins"/>
                <a:sym typeface="Poppins"/>
              </a:rPr>
              <a:t>Enable more inclusive, representative scientific research that reflects the different needs of women and men, </a:t>
            </a:r>
            <a:endParaRPr b="0" i="0" sz="1400" u="none" cap="none" strike="noStrike">
              <a:solidFill>
                <a:srgbClr val="000000"/>
              </a:solidFill>
              <a:latin typeface="Arial"/>
              <a:ea typeface="Arial"/>
              <a:cs typeface="Arial"/>
              <a:sym typeface="Arial"/>
            </a:endParaRPr>
          </a:p>
          <a:p>
            <a:pPr indent="-857250" lvl="0" marL="857250" marR="0" rtl="0" algn="l">
              <a:lnSpc>
                <a:spcPct val="100000"/>
              </a:lnSpc>
              <a:spcBef>
                <a:spcPts val="0"/>
              </a:spcBef>
              <a:spcAft>
                <a:spcPts val="0"/>
              </a:spcAft>
              <a:buClr>
                <a:srgbClr val="74808C"/>
              </a:buClr>
              <a:buSzPts val="5400"/>
              <a:buFont typeface="Arial"/>
              <a:buChar char="•"/>
            </a:pPr>
            <a:r>
              <a:rPr b="0" i="0" lang="en-US" sz="5400" u="none" cap="none" strike="noStrike">
                <a:solidFill>
                  <a:srgbClr val="74808C"/>
                </a:solidFill>
                <a:latin typeface="Poppins"/>
                <a:ea typeface="Poppins"/>
                <a:cs typeface="Poppins"/>
                <a:sym typeface="Poppins"/>
              </a:rPr>
              <a:t>Enable more effective, targeted solutions for women and men</a:t>
            </a:r>
            <a:endParaRPr b="0" i="0" sz="1400" u="none" cap="none" strike="noStrike">
              <a:solidFill>
                <a:srgbClr val="000000"/>
              </a:solidFill>
              <a:latin typeface="Arial"/>
              <a:ea typeface="Arial"/>
              <a:cs typeface="Arial"/>
              <a:sym typeface="Arial"/>
            </a:endParaRPr>
          </a:p>
          <a:p>
            <a:pPr indent="-857250" lvl="0" marL="857250" marR="0" rtl="0" algn="l">
              <a:lnSpc>
                <a:spcPct val="100000"/>
              </a:lnSpc>
              <a:spcBef>
                <a:spcPts val="0"/>
              </a:spcBef>
              <a:spcAft>
                <a:spcPts val="0"/>
              </a:spcAft>
              <a:buClr>
                <a:srgbClr val="74808C"/>
              </a:buClr>
              <a:buSzPts val="5400"/>
              <a:buFont typeface="Arial"/>
              <a:buChar char="•"/>
            </a:pPr>
            <a:r>
              <a:rPr b="0" i="0" lang="en-US" sz="5400" u="none" cap="none" strike="noStrike">
                <a:solidFill>
                  <a:srgbClr val="74808C"/>
                </a:solidFill>
                <a:latin typeface="Poppins"/>
                <a:ea typeface="Poppins"/>
                <a:cs typeface="Poppins"/>
                <a:sym typeface="Poppins"/>
              </a:rPr>
              <a:t>Avoid gender stereotypes and promote gender equality</a:t>
            </a:r>
            <a:endParaRPr b="0" i="0" sz="1400" u="none" cap="none" strike="noStrike">
              <a:solidFill>
                <a:srgbClr val="000000"/>
              </a:solidFill>
              <a:latin typeface="Arial"/>
              <a:ea typeface="Arial"/>
              <a:cs typeface="Arial"/>
              <a:sym typeface="Arial"/>
            </a:endParaRPr>
          </a:p>
          <a:p>
            <a:pPr indent="-857250" lvl="0" marL="857250" marR="0" rtl="0" algn="l">
              <a:lnSpc>
                <a:spcPct val="100000"/>
              </a:lnSpc>
              <a:spcBef>
                <a:spcPts val="0"/>
              </a:spcBef>
              <a:spcAft>
                <a:spcPts val="0"/>
              </a:spcAft>
              <a:buClr>
                <a:srgbClr val="74808C"/>
              </a:buClr>
              <a:buSzPts val="5400"/>
              <a:buFont typeface="Arial"/>
              <a:buChar char="•"/>
            </a:pPr>
            <a:r>
              <a:rPr b="0" i="0" lang="en-US" sz="5400" u="none" cap="none" strike="noStrike">
                <a:solidFill>
                  <a:srgbClr val="74808C"/>
                </a:solidFill>
                <a:latin typeface="Poppins"/>
                <a:ea typeface="Poppins"/>
                <a:cs typeface="Poppins"/>
                <a:sym typeface="Poppins"/>
              </a:rPr>
              <a:t>Challenge scientific knowledge and assumptions</a:t>
            </a:r>
            <a:endParaRPr b="0" i="0" sz="1400" u="none" cap="none" strike="noStrike">
              <a:solidFill>
                <a:srgbClr val="000000"/>
              </a:solidFill>
              <a:latin typeface="Arial"/>
              <a:ea typeface="Arial"/>
              <a:cs typeface="Arial"/>
              <a:sym typeface="Arial"/>
            </a:endParaRPr>
          </a:p>
          <a:p>
            <a:pPr indent="-857250" lvl="0" marL="857250" marR="0" rtl="0" algn="l">
              <a:lnSpc>
                <a:spcPct val="100000"/>
              </a:lnSpc>
              <a:spcBef>
                <a:spcPts val="0"/>
              </a:spcBef>
              <a:spcAft>
                <a:spcPts val="0"/>
              </a:spcAft>
              <a:buClr>
                <a:srgbClr val="74808C"/>
              </a:buClr>
              <a:buSzPts val="5400"/>
              <a:buFont typeface="Arial"/>
              <a:buChar char="•"/>
            </a:pPr>
            <a:r>
              <a:rPr b="0" i="0" lang="en-US" sz="5400" u="none" cap="none" strike="noStrike">
                <a:solidFill>
                  <a:srgbClr val="74808C"/>
                </a:solidFill>
                <a:latin typeface="Poppins"/>
                <a:ea typeface="Poppins"/>
                <a:cs typeface="Poppins"/>
                <a:sym typeface="Poppins"/>
              </a:rPr>
              <a:t>Produce innovative research and better results</a:t>
            </a:r>
            <a:endParaRPr b="0" i="0" sz="1400" u="none" cap="none" strike="noStrike">
              <a:solidFill>
                <a:srgbClr val="000000"/>
              </a:solidFill>
              <a:latin typeface="Arial"/>
              <a:ea typeface="Arial"/>
              <a:cs typeface="Arial"/>
              <a:sym typeface="Arial"/>
            </a:endParaRPr>
          </a:p>
          <a:p>
            <a:pPr indent="-317500" lvl="0" marL="571500" marR="0" rtl="0" algn="l">
              <a:lnSpc>
                <a:spcPct val="100000"/>
              </a:lnSpc>
              <a:spcBef>
                <a:spcPts val="0"/>
              </a:spcBef>
              <a:spcAft>
                <a:spcPts val="0"/>
              </a:spcAft>
              <a:buClr>
                <a:srgbClr val="74808C"/>
              </a:buClr>
              <a:buSzPts val="4000"/>
              <a:buFont typeface="Arial"/>
              <a:buNone/>
            </a:pPr>
            <a:r>
              <a:t/>
            </a:r>
            <a:endParaRPr b="0" i="0" sz="4000" u="none" cap="none" strike="noStrike">
              <a:solidFill>
                <a:srgbClr val="74808C"/>
              </a:solidFill>
              <a:latin typeface="Poppins"/>
              <a:ea typeface="Poppins"/>
              <a:cs typeface="Poppins"/>
              <a:sym typeface="Poppins"/>
            </a:endParaRPr>
          </a:p>
        </p:txBody>
      </p:sp>
      <p:sp>
        <p:nvSpPr>
          <p:cNvPr id="154" name="Google Shape;154;p15"/>
          <p:cNvSpPr txBox="1"/>
          <p:nvPr/>
        </p:nvSpPr>
        <p:spPr>
          <a:xfrm>
            <a:off x="1462808" y="11250488"/>
            <a:ext cx="17929992" cy="40011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74808C"/>
                </a:solidFill>
                <a:latin typeface="Poppins"/>
                <a:ea typeface="Poppins"/>
                <a:cs typeface="Poppins"/>
                <a:sym typeface="Poppins"/>
              </a:rPr>
              <a:t>https://scidevnet.teachable.com/courses/110589/lectures/1631244</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2"/>
          <p:cNvSpPr txBox="1"/>
          <p:nvPr/>
        </p:nvSpPr>
        <p:spPr>
          <a:xfrm>
            <a:off x="447278" y="2289116"/>
            <a:ext cx="23049977"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74808C"/>
                </a:solidFill>
                <a:latin typeface="Poppins"/>
                <a:ea typeface="Poppins"/>
                <a:cs typeface="Poppins"/>
                <a:sym typeface="Poppins"/>
              </a:rPr>
              <a:t>Learning Objectives for Applying Gender Considerations in Research and in Practice</a:t>
            </a:r>
            <a:endParaRPr b="0" i="0" sz="1400" u="none" cap="none" strike="noStrike">
              <a:solidFill>
                <a:srgbClr val="000000"/>
              </a:solidFill>
              <a:latin typeface="Arial"/>
              <a:ea typeface="Arial"/>
              <a:cs typeface="Arial"/>
              <a:sym typeface="Arial"/>
            </a:endParaRPr>
          </a:p>
        </p:txBody>
      </p:sp>
      <p:sp>
        <p:nvSpPr>
          <p:cNvPr id="67" name="Google Shape;67;p2"/>
          <p:cNvSpPr txBox="1"/>
          <p:nvPr/>
        </p:nvSpPr>
        <p:spPr>
          <a:xfrm>
            <a:off x="447275" y="4597450"/>
            <a:ext cx="14376300" cy="689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400" u="none" cap="none" strike="noStrike">
                <a:solidFill>
                  <a:srgbClr val="74808C"/>
                </a:solidFill>
                <a:latin typeface="Poppins"/>
                <a:ea typeface="Poppins"/>
                <a:cs typeface="Poppins"/>
                <a:sym typeface="Poppins"/>
              </a:rPr>
              <a:t>At the end of the training, researchers and practitioners should: </a:t>
            </a:r>
            <a:endParaRPr b="0" i="0" sz="3400" u="none" cap="none" strike="noStrike">
              <a:solidFill>
                <a:srgbClr val="74808C"/>
              </a:solidFill>
              <a:latin typeface="Poppins"/>
              <a:ea typeface="Poppins"/>
              <a:cs typeface="Poppins"/>
              <a:sym typeface="Poppins"/>
            </a:endParaRPr>
          </a:p>
          <a:p>
            <a:pPr indent="-501650" lvl="0" marL="514350" marR="0" rtl="0" algn="l">
              <a:lnSpc>
                <a:spcPct val="100000"/>
              </a:lnSpc>
              <a:spcBef>
                <a:spcPts val="0"/>
              </a:spcBef>
              <a:spcAft>
                <a:spcPts val="0"/>
              </a:spcAft>
              <a:buClr>
                <a:srgbClr val="74808C"/>
              </a:buClr>
              <a:buSzPts val="3400"/>
              <a:buFont typeface="Arial Black"/>
              <a:buAutoNum type="arabicPeriod"/>
            </a:pPr>
            <a:r>
              <a:rPr b="0" i="0" lang="en-US" sz="3400" u="none" cap="none" strike="noStrike">
                <a:solidFill>
                  <a:srgbClr val="74808C"/>
                </a:solidFill>
                <a:latin typeface="Poppins"/>
                <a:ea typeface="Poppins"/>
                <a:cs typeface="Poppins"/>
                <a:sym typeface="Poppins"/>
              </a:rPr>
              <a:t>Be able to articulate the difference between gender and sex</a:t>
            </a:r>
            <a:endParaRPr b="0" i="0" sz="1200" u="none" cap="none" strike="noStrike">
              <a:solidFill>
                <a:srgbClr val="000000"/>
              </a:solidFill>
              <a:latin typeface="Arial"/>
              <a:ea typeface="Arial"/>
              <a:cs typeface="Arial"/>
              <a:sym typeface="Arial"/>
            </a:endParaRPr>
          </a:p>
          <a:p>
            <a:pPr indent="-501650" lvl="0" marL="514350" marR="0" rtl="0" algn="l">
              <a:lnSpc>
                <a:spcPct val="100000"/>
              </a:lnSpc>
              <a:spcBef>
                <a:spcPts val="0"/>
              </a:spcBef>
              <a:spcAft>
                <a:spcPts val="0"/>
              </a:spcAft>
              <a:buClr>
                <a:srgbClr val="74808C"/>
              </a:buClr>
              <a:buSzPts val="3400"/>
              <a:buFont typeface="Arial Black"/>
              <a:buAutoNum type="arabicPeriod"/>
            </a:pPr>
            <a:r>
              <a:rPr b="0" i="0" lang="en-US" sz="3400" u="none" cap="none" strike="noStrike">
                <a:solidFill>
                  <a:srgbClr val="74808C"/>
                </a:solidFill>
                <a:latin typeface="Poppins"/>
                <a:ea typeface="Poppins"/>
                <a:cs typeface="Poppins"/>
                <a:sym typeface="Poppins"/>
              </a:rPr>
              <a:t>Be able to explain the different levels of gender approaches, from gender-exploitative to gender-transformative (quiz around which one of the following is </a:t>
            </a:r>
            <a:r>
              <a:rPr b="1" i="0" lang="en-US" sz="3400" u="none" cap="none" strike="noStrike">
                <a:solidFill>
                  <a:srgbClr val="74808C"/>
                </a:solidFill>
                <a:latin typeface="Poppins"/>
                <a:ea typeface="Poppins"/>
                <a:cs typeface="Poppins"/>
                <a:sym typeface="Poppins"/>
              </a:rPr>
              <a:t>gender-approaches</a:t>
            </a:r>
            <a:endParaRPr b="1" i="0" sz="1200" u="none" cap="none" strike="noStrike">
              <a:solidFill>
                <a:srgbClr val="000000"/>
              </a:solidFill>
              <a:latin typeface="Arial"/>
              <a:ea typeface="Arial"/>
              <a:cs typeface="Arial"/>
              <a:sym typeface="Arial"/>
            </a:endParaRPr>
          </a:p>
          <a:p>
            <a:pPr indent="-501650" lvl="0" marL="514350" marR="0" rtl="0" algn="l">
              <a:lnSpc>
                <a:spcPct val="100000"/>
              </a:lnSpc>
              <a:spcBef>
                <a:spcPts val="0"/>
              </a:spcBef>
              <a:spcAft>
                <a:spcPts val="0"/>
              </a:spcAft>
              <a:buClr>
                <a:srgbClr val="74808C"/>
              </a:buClr>
              <a:buSzPts val="3400"/>
              <a:buFont typeface="Arial Black"/>
              <a:buAutoNum type="arabicPeriod"/>
            </a:pPr>
            <a:r>
              <a:rPr b="0" i="0" lang="en-US" sz="3400" u="none" cap="none" strike="noStrike">
                <a:solidFill>
                  <a:srgbClr val="74808C"/>
                </a:solidFill>
                <a:latin typeface="Poppins"/>
                <a:ea typeface="Poppins"/>
                <a:cs typeface="Poppins"/>
                <a:sym typeface="Poppins"/>
              </a:rPr>
              <a:t>Provide examples of interventions that were problematic because they did not address gender</a:t>
            </a:r>
            <a:endParaRPr b="0" i="0" sz="1200" u="none" cap="none" strike="noStrike">
              <a:solidFill>
                <a:srgbClr val="000000"/>
              </a:solidFill>
              <a:latin typeface="Arial"/>
              <a:ea typeface="Arial"/>
              <a:cs typeface="Arial"/>
              <a:sym typeface="Arial"/>
            </a:endParaRPr>
          </a:p>
          <a:p>
            <a:pPr indent="-501650" lvl="0" marL="514350" marR="0" rtl="0" algn="l">
              <a:lnSpc>
                <a:spcPct val="100000"/>
              </a:lnSpc>
              <a:spcBef>
                <a:spcPts val="0"/>
              </a:spcBef>
              <a:spcAft>
                <a:spcPts val="0"/>
              </a:spcAft>
              <a:buClr>
                <a:srgbClr val="74808C"/>
              </a:buClr>
              <a:buSzPts val="3400"/>
              <a:buFont typeface="Arial Black"/>
              <a:buAutoNum type="arabicPeriod"/>
            </a:pPr>
            <a:r>
              <a:rPr b="0" i="0" lang="en-US" sz="3400" u="none" cap="none" strike="noStrike">
                <a:solidFill>
                  <a:srgbClr val="74808C"/>
                </a:solidFill>
                <a:latin typeface="Poppins"/>
                <a:ea typeface="Poppins"/>
                <a:cs typeface="Poppins"/>
                <a:sym typeface="Poppins"/>
              </a:rPr>
              <a:t>Identify research that is flawed because it does not address gender considerations</a:t>
            </a:r>
            <a:endParaRPr b="0" i="0" sz="1200" u="none" cap="none" strike="noStrike">
              <a:solidFill>
                <a:srgbClr val="000000"/>
              </a:solidFill>
              <a:latin typeface="Arial"/>
              <a:ea typeface="Arial"/>
              <a:cs typeface="Arial"/>
              <a:sym typeface="Arial"/>
            </a:endParaRPr>
          </a:p>
          <a:p>
            <a:pPr indent="-501650" lvl="0" marL="514350" marR="0" rtl="0" algn="l">
              <a:lnSpc>
                <a:spcPct val="100000"/>
              </a:lnSpc>
              <a:spcBef>
                <a:spcPts val="0"/>
              </a:spcBef>
              <a:spcAft>
                <a:spcPts val="0"/>
              </a:spcAft>
              <a:buClr>
                <a:srgbClr val="74808C"/>
              </a:buClr>
              <a:buSzPts val="3400"/>
              <a:buFont typeface="Arial Black"/>
              <a:buAutoNum type="arabicPeriod"/>
            </a:pPr>
            <a:r>
              <a:rPr b="0" i="0" lang="en-US" sz="3400" u="none" cap="none" strike="noStrike">
                <a:solidFill>
                  <a:srgbClr val="74808C"/>
                </a:solidFill>
                <a:latin typeface="Poppins"/>
                <a:ea typeface="Poppins"/>
                <a:cs typeface="Poppins"/>
                <a:sym typeface="Poppins"/>
              </a:rPr>
              <a:t>Identify at least three domains (4 presented here) or considerations (5 are presented here) for conducting a gender analysis</a:t>
            </a:r>
            <a:endParaRPr b="0" i="0" sz="1200" u="none" cap="none" strike="noStrike">
              <a:solidFill>
                <a:srgbClr val="000000"/>
              </a:solidFill>
              <a:latin typeface="Arial"/>
              <a:ea typeface="Arial"/>
              <a:cs typeface="Arial"/>
              <a:sym typeface="Arial"/>
            </a:endParaRPr>
          </a:p>
          <a:p>
            <a:pPr indent="-501650" lvl="0" marL="514350" marR="0" rtl="0" algn="l">
              <a:lnSpc>
                <a:spcPct val="100000"/>
              </a:lnSpc>
              <a:spcBef>
                <a:spcPts val="0"/>
              </a:spcBef>
              <a:spcAft>
                <a:spcPts val="0"/>
              </a:spcAft>
              <a:buClr>
                <a:srgbClr val="74808C"/>
              </a:buClr>
              <a:buSzPts val="3400"/>
              <a:buFont typeface="Arial Black"/>
              <a:buAutoNum type="arabicPeriod"/>
            </a:pPr>
            <a:r>
              <a:rPr b="0" i="0" lang="en-US" sz="3400" u="none" cap="none" strike="noStrike">
                <a:solidFill>
                  <a:srgbClr val="74808C"/>
                </a:solidFill>
                <a:latin typeface="Poppins"/>
                <a:ea typeface="Poppins"/>
                <a:cs typeface="Poppins"/>
                <a:sym typeface="Poppins"/>
              </a:rPr>
              <a:t>Identify the three main types of gender bias in research</a:t>
            </a:r>
            <a:endParaRPr b="0" i="0" sz="1200" u="none" cap="none" strike="noStrike">
              <a:solidFill>
                <a:srgbClr val="000000"/>
              </a:solidFill>
              <a:latin typeface="Arial"/>
              <a:ea typeface="Arial"/>
              <a:cs typeface="Arial"/>
              <a:sym typeface="Arial"/>
            </a:endParaRPr>
          </a:p>
        </p:txBody>
      </p:sp>
      <p:sp>
        <p:nvSpPr>
          <p:cNvPr id="68" name="Google Shape;68;p2"/>
          <p:cNvSpPr txBox="1"/>
          <p:nvPr/>
        </p:nvSpPr>
        <p:spPr>
          <a:xfrm>
            <a:off x="17952656" y="11521875"/>
            <a:ext cx="52566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74808C"/>
                </a:solidFill>
                <a:latin typeface="Poppins"/>
                <a:ea typeface="Poppins"/>
                <a:cs typeface="Poppins"/>
                <a:sym typeface="Poppins"/>
              </a:rPr>
              <a:t>http://genderstandards.org/</a:t>
            </a:r>
            <a:endParaRPr b="0" i="0" sz="1400" u="none" cap="none" strike="noStrike">
              <a:solidFill>
                <a:srgbClr val="000000"/>
              </a:solidFill>
              <a:latin typeface="Arial"/>
              <a:ea typeface="Arial"/>
              <a:cs typeface="Arial"/>
              <a:sym typeface="Arial"/>
            </a:endParaRPr>
          </a:p>
        </p:txBody>
      </p:sp>
      <p:pic>
        <p:nvPicPr>
          <p:cNvPr id="69" name="Google Shape;69;p2"/>
          <p:cNvPicPr preferRelativeResize="0"/>
          <p:nvPr/>
        </p:nvPicPr>
        <p:blipFill rotWithShape="1">
          <a:blip r:embed="rId3">
            <a:alphaModFix/>
          </a:blip>
          <a:srcRect b="0" l="0" r="2501" t="-353"/>
          <a:stretch/>
        </p:blipFill>
        <p:spPr>
          <a:xfrm>
            <a:off x="15072320" y="4987740"/>
            <a:ext cx="8568952" cy="639202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3"/>
          <p:cNvSpPr txBox="1"/>
          <p:nvPr/>
        </p:nvSpPr>
        <p:spPr>
          <a:xfrm>
            <a:off x="896592" y="2652002"/>
            <a:ext cx="16273808" cy="1296144"/>
          </a:xfrm>
          <a:prstGeom prst="rect">
            <a:avLst/>
          </a:prstGeom>
          <a:noFill/>
          <a:ln>
            <a:noFill/>
          </a:ln>
        </p:spPr>
        <p:txBody>
          <a:bodyPr anchorCtr="0" anchor="t" bIns="38100" lIns="38100" spcFirstLastPara="1" rIns="38100" wrap="square" tIns="38100">
            <a:no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74808C"/>
                </a:solidFill>
                <a:latin typeface="Poppins"/>
                <a:ea typeface="Poppins"/>
                <a:cs typeface="Poppins"/>
                <a:sym typeface="Poppins"/>
              </a:rPr>
              <a:t>Gender does not mean ‘women’</a:t>
            </a:r>
            <a:endParaRPr b="1" i="0" sz="7200" u="none" cap="none" strike="noStrike">
              <a:solidFill>
                <a:srgbClr val="74808C"/>
              </a:solidFill>
              <a:latin typeface="Poppins"/>
              <a:ea typeface="Poppins"/>
              <a:cs typeface="Poppins"/>
              <a:sym typeface="Poppins"/>
            </a:endParaRPr>
          </a:p>
        </p:txBody>
      </p:sp>
      <p:sp>
        <p:nvSpPr>
          <p:cNvPr id="75" name="Google Shape;75;p3"/>
          <p:cNvSpPr txBox="1"/>
          <p:nvPr/>
        </p:nvSpPr>
        <p:spPr>
          <a:xfrm>
            <a:off x="914328" y="3981753"/>
            <a:ext cx="13221889" cy="7452829"/>
          </a:xfrm>
          <a:prstGeom prst="rect">
            <a:avLst/>
          </a:prstGeom>
          <a:noFill/>
          <a:ln>
            <a:noFill/>
          </a:ln>
        </p:spPr>
        <p:txBody>
          <a:bodyPr anchorCtr="0" anchor="t" bIns="38100" lIns="38100" spcFirstLastPara="1" rIns="38100" wrap="square" tIns="38100">
            <a:noAutofit/>
          </a:bodyPr>
          <a:lstStyle/>
          <a:p>
            <a:pPr indent="0" lvl="0" marL="0" marR="0" rtl="0" algn="l">
              <a:lnSpc>
                <a:spcPct val="120000"/>
              </a:lnSpc>
              <a:spcBef>
                <a:spcPts val="0"/>
              </a:spcBef>
              <a:spcAft>
                <a:spcPts val="0"/>
              </a:spcAft>
              <a:buNone/>
            </a:pPr>
            <a:r>
              <a:rPr b="0" i="0" lang="en-US" sz="4000" u="none" cap="none" strike="noStrike">
                <a:solidFill>
                  <a:srgbClr val="74808C"/>
                </a:solidFill>
                <a:latin typeface="Poppins"/>
                <a:ea typeface="Poppins"/>
                <a:cs typeface="Poppins"/>
                <a:sym typeface="Poppins"/>
              </a:rPr>
              <a:t>Gender is not the biological sex of a person: it is a concept. It refers to the way different societies attribute qualities</a:t>
            </a:r>
            <a:r>
              <a:rPr b="0" i="0" lang="en-US" sz="4000" u="none" cap="none" strike="noStrike">
                <a:solidFill>
                  <a:srgbClr val="FF0000"/>
                </a:solidFill>
                <a:latin typeface="Poppins"/>
                <a:ea typeface="Poppins"/>
                <a:cs typeface="Poppins"/>
                <a:sym typeface="Poppins"/>
              </a:rPr>
              <a:t> (identity)</a:t>
            </a:r>
            <a:r>
              <a:rPr b="0" i="0" lang="en-US" sz="4000" u="none" cap="none" strike="noStrike">
                <a:solidFill>
                  <a:srgbClr val="74808C"/>
                </a:solidFill>
                <a:latin typeface="Poppins"/>
                <a:ea typeface="Poppins"/>
                <a:cs typeface="Poppins"/>
                <a:sym typeface="Poppins"/>
              </a:rPr>
              <a:t> </a:t>
            </a:r>
            <a:r>
              <a:rPr b="0" i="0" lang="en-US" sz="4000" u="none" cap="none" strike="noStrike">
                <a:solidFill>
                  <a:srgbClr val="FF0000"/>
                </a:solidFill>
                <a:latin typeface="Poppins"/>
                <a:ea typeface="Poppins"/>
                <a:cs typeface="Poppins"/>
                <a:sym typeface="Poppins"/>
              </a:rPr>
              <a:t>-</a:t>
            </a:r>
            <a:r>
              <a:rPr b="0" i="0" lang="en-US" sz="4000" u="none" cap="none" strike="noStrike">
                <a:solidFill>
                  <a:srgbClr val="74808C"/>
                </a:solidFill>
                <a:latin typeface="Poppins"/>
                <a:ea typeface="Poppins"/>
                <a:cs typeface="Poppins"/>
                <a:sym typeface="Poppins"/>
              </a:rPr>
              <a:t>such as character, skills, abilities</a:t>
            </a:r>
            <a:r>
              <a:rPr b="0" i="0" lang="en-US" sz="4000" u="none" cap="none" strike="noStrike">
                <a:solidFill>
                  <a:srgbClr val="FF0000"/>
                </a:solidFill>
                <a:latin typeface="Poppins"/>
                <a:ea typeface="Poppins"/>
                <a:cs typeface="Poppins"/>
                <a:sym typeface="Poppins"/>
              </a:rPr>
              <a:t>, responsibilities and expectations (roles)</a:t>
            </a:r>
            <a:r>
              <a:rPr b="0" i="0" lang="en-US" sz="4000" u="none" cap="none" strike="noStrike">
                <a:solidFill>
                  <a:srgbClr val="74808C"/>
                </a:solidFill>
                <a:latin typeface="Poppins"/>
                <a:ea typeface="Poppins"/>
                <a:cs typeface="Poppins"/>
                <a:sym typeface="Poppins"/>
              </a:rPr>
              <a:t> and entitlements </a:t>
            </a:r>
            <a:r>
              <a:rPr b="0" i="0" lang="en-US" sz="4000" u="none" cap="none" strike="noStrike">
                <a:solidFill>
                  <a:srgbClr val="FF0000"/>
                </a:solidFill>
                <a:latin typeface="Poppins"/>
                <a:ea typeface="Poppins"/>
                <a:cs typeface="Poppins"/>
                <a:sym typeface="Poppins"/>
              </a:rPr>
              <a:t>(</a:t>
            </a:r>
            <a:r>
              <a:rPr b="0" i="0" lang="en-US" sz="4000" u="none" cap="none" strike="noStrike">
                <a:solidFill>
                  <a:srgbClr val="74808C"/>
                </a:solidFill>
                <a:latin typeface="Poppins"/>
                <a:ea typeface="Poppins"/>
                <a:cs typeface="Poppins"/>
                <a:sym typeface="Poppins"/>
              </a:rPr>
              <a:t>rights, and opportunities</a:t>
            </a:r>
            <a:r>
              <a:rPr b="0" i="0" lang="en-US" sz="4000" u="none" cap="none" strike="noStrike">
                <a:solidFill>
                  <a:srgbClr val="FF0000"/>
                </a:solidFill>
                <a:latin typeface="Poppins"/>
                <a:ea typeface="Poppins"/>
                <a:cs typeface="Poppins"/>
                <a:sym typeface="Poppins"/>
              </a:rPr>
              <a:t>)</a:t>
            </a:r>
            <a:r>
              <a:rPr b="0" i="0" lang="en-US" sz="4000" u="none" cap="none" strike="noStrike">
                <a:solidFill>
                  <a:srgbClr val="74808C"/>
                </a:solidFill>
                <a:latin typeface="Poppins"/>
                <a:ea typeface="Poppins"/>
                <a:cs typeface="Poppins"/>
                <a:sym typeface="Poppins"/>
              </a:rPr>
              <a:t>, etc. to a person based on their biological sex. This is so deeply ingrained that we do not notice it. </a:t>
            </a:r>
            <a:endParaRPr b="0" i="0" sz="10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4400"/>
              <a:buFont typeface="Arial"/>
              <a:buNone/>
            </a:pPr>
            <a:r>
              <a:rPr b="0" i="0" lang="en-US" sz="4000" u="none" cap="none" strike="noStrike">
                <a:solidFill>
                  <a:srgbClr val="74808C"/>
                </a:solidFill>
                <a:latin typeface="Poppins"/>
                <a:ea typeface="Poppins"/>
                <a:cs typeface="Poppins"/>
                <a:sym typeface="Poppins"/>
              </a:rPr>
              <a:t>We start learning gender roles from the time we are born, based on the way our family and others treat us, and their expectations of us. </a:t>
            </a:r>
            <a:r>
              <a:rPr b="0" i="0" lang="en-US" sz="4000" u="none" cap="none" strike="noStrike">
                <a:solidFill>
                  <a:srgbClr val="FF0000"/>
                </a:solidFill>
                <a:latin typeface="Poppins"/>
                <a:ea typeface="Poppins"/>
                <a:cs typeface="Poppins"/>
                <a:sym typeface="Poppins"/>
              </a:rPr>
              <a:t>(socialization)</a:t>
            </a:r>
            <a:r>
              <a:rPr b="0" i="0" lang="en-US" sz="4000" u="none" cap="none" strike="noStrike">
                <a:solidFill>
                  <a:srgbClr val="74808C"/>
                </a:solidFill>
                <a:latin typeface="Poppins"/>
                <a:ea typeface="Poppins"/>
                <a:cs typeface="Poppins"/>
                <a:sym typeface="Poppins"/>
              </a:rPr>
              <a:t> </a:t>
            </a:r>
            <a:endParaRPr b="0" i="0" sz="1000" u="none" cap="none" strike="noStrike">
              <a:solidFill>
                <a:srgbClr val="000000"/>
              </a:solidFill>
              <a:latin typeface="Arial"/>
              <a:ea typeface="Arial"/>
              <a:cs typeface="Arial"/>
              <a:sym typeface="Arial"/>
            </a:endParaRPr>
          </a:p>
          <a:p>
            <a:pPr indent="0" lvl="0" marL="0" marR="0" rtl="0" algn="l">
              <a:lnSpc>
                <a:spcPct val="120000"/>
              </a:lnSpc>
              <a:spcBef>
                <a:spcPts val="0"/>
              </a:spcBef>
              <a:spcAft>
                <a:spcPts val="0"/>
              </a:spcAft>
              <a:buClr>
                <a:srgbClr val="000000"/>
              </a:buClr>
              <a:buSzPts val="4400"/>
              <a:buFont typeface="Arial"/>
              <a:buNone/>
            </a:pPr>
            <a:r>
              <a:t/>
            </a:r>
            <a:endParaRPr b="0" i="0" sz="4000" u="none" cap="none" strike="noStrike">
              <a:solidFill>
                <a:srgbClr val="74808C"/>
              </a:solidFill>
              <a:latin typeface="Poppins"/>
              <a:ea typeface="Poppins"/>
              <a:cs typeface="Poppins"/>
              <a:sym typeface="Poppins"/>
            </a:endParaRPr>
          </a:p>
          <a:p>
            <a:pPr indent="0" lvl="0" marL="0" marR="0" rtl="0" algn="l">
              <a:lnSpc>
                <a:spcPct val="120000"/>
              </a:lnSpc>
              <a:spcBef>
                <a:spcPts val="0"/>
              </a:spcBef>
              <a:spcAft>
                <a:spcPts val="0"/>
              </a:spcAft>
              <a:buClr>
                <a:srgbClr val="000000"/>
              </a:buClr>
              <a:buSzPts val="3200"/>
              <a:buFont typeface="Arial"/>
              <a:buNone/>
            </a:pPr>
            <a:r>
              <a:t/>
            </a:r>
            <a:endParaRPr b="1" i="0" sz="2800" u="none" cap="none" strike="noStrike">
              <a:solidFill>
                <a:srgbClr val="000000"/>
              </a:solidFill>
              <a:latin typeface="Arial"/>
              <a:ea typeface="Arial"/>
              <a:cs typeface="Arial"/>
              <a:sym typeface="Arial"/>
            </a:endParaRPr>
          </a:p>
        </p:txBody>
      </p:sp>
      <p:pic>
        <p:nvPicPr>
          <p:cNvPr descr="https://lh6.googleusercontent.com/byaoRBPL6VcAweGiIyryFWLEPuKHLaAJRktqGuTae59FA3hIPNvWi5meT1EfE8BbumMDzq8WSXeM49mQpttZG5KH4iqzklfrbcy_joCFnuI8sgeAi5tddluW_h-LKsh1Ww" id="76" name="Google Shape;76;p3"/>
          <p:cNvPicPr preferRelativeResize="0"/>
          <p:nvPr/>
        </p:nvPicPr>
        <p:blipFill rotWithShape="1">
          <a:blip r:embed="rId3">
            <a:alphaModFix/>
          </a:blip>
          <a:srcRect b="0" l="0" r="0" t="0"/>
          <a:stretch/>
        </p:blipFill>
        <p:spPr>
          <a:xfrm>
            <a:off x="14280231" y="4337720"/>
            <a:ext cx="9705102" cy="6443442"/>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4"/>
          <p:cNvSpPr txBox="1"/>
          <p:nvPr/>
        </p:nvSpPr>
        <p:spPr>
          <a:xfrm>
            <a:off x="965650" y="2537525"/>
            <a:ext cx="23130599" cy="3600300"/>
          </a:xfrm>
          <a:prstGeom prst="rect">
            <a:avLst/>
          </a:prstGeom>
          <a:noFill/>
          <a:ln>
            <a:noFill/>
          </a:ln>
        </p:spPr>
        <p:txBody>
          <a:bodyPr anchorCtr="0" anchor="t" bIns="38100" lIns="38100" spcFirstLastPara="1" rIns="38100" wrap="square" tIns="38100">
            <a:noAutofit/>
          </a:bodyPr>
          <a:lstStyle/>
          <a:p>
            <a:pPr indent="0" lvl="0" marL="0" marR="0" rtl="0" algn="l">
              <a:lnSpc>
                <a:spcPct val="100000"/>
              </a:lnSpc>
              <a:spcBef>
                <a:spcPts val="0"/>
              </a:spcBef>
              <a:spcAft>
                <a:spcPts val="0"/>
              </a:spcAft>
              <a:buClr>
                <a:srgbClr val="000000"/>
              </a:buClr>
              <a:buSzPts val="6600"/>
              <a:buFont typeface="Arial"/>
              <a:buNone/>
            </a:pPr>
            <a:r>
              <a:rPr b="1" i="0" lang="en-US" sz="6600" u="none" cap="none" strike="noStrike">
                <a:solidFill>
                  <a:srgbClr val="74808C"/>
                </a:solidFill>
                <a:latin typeface="Poppins"/>
                <a:ea typeface="Poppins"/>
                <a:cs typeface="Poppins"/>
                <a:sym typeface="Poppins"/>
              </a:rPr>
              <a:t>Why is it important to analyze how gender considerations impact males and females differently?</a:t>
            </a:r>
            <a:endParaRPr b="1" i="0" sz="6600" u="none" cap="none" strike="noStrike">
              <a:solidFill>
                <a:srgbClr val="74808C"/>
              </a:solidFill>
              <a:latin typeface="Poppins"/>
              <a:ea typeface="Poppins"/>
              <a:cs typeface="Poppins"/>
              <a:sym typeface="Poppins"/>
            </a:endParaRPr>
          </a:p>
        </p:txBody>
      </p:sp>
      <p:sp>
        <p:nvSpPr>
          <p:cNvPr id="82" name="Google Shape;82;p4"/>
          <p:cNvSpPr txBox="1"/>
          <p:nvPr/>
        </p:nvSpPr>
        <p:spPr>
          <a:xfrm>
            <a:off x="965650" y="5793468"/>
            <a:ext cx="15274500" cy="5877000"/>
          </a:xfrm>
          <a:prstGeom prst="rect">
            <a:avLst/>
          </a:prstGeom>
          <a:noFill/>
          <a:ln>
            <a:noFill/>
          </a:ln>
        </p:spPr>
        <p:txBody>
          <a:bodyPr anchorCtr="0" anchor="t" bIns="38100" lIns="38100" spcFirstLastPara="1" rIns="38100" wrap="square" tIns="38100">
            <a:noAutofit/>
          </a:bodyPr>
          <a:lstStyle/>
          <a:p>
            <a:pPr indent="-444500" lvl="0" marL="457200" marR="0" rtl="0" algn="l">
              <a:lnSpc>
                <a:spcPct val="120000"/>
              </a:lnSpc>
              <a:spcBef>
                <a:spcPts val="0"/>
              </a:spcBef>
              <a:spcAft>
                <a:spcPts val="0"/>
              </a:spcAft>
              <a:buClr>
                <a:srgbClr val="74808C"/>
              </a:buClr>
              <a:buSzPts val="4200"/>
              <a:buFont typeface="Arial"/>
              <a:buChar char="•"/>
            </a:pPr>
            <a:r>
              <a:rPr b="0" i="0" lang="en-US" sz="4200" u="none" cap="none" strike="noStrike">
                <a:solidFill>
                  <a:srgbClr val="74808C"/>
                </a:solidFill>
                <a:latin typeface="Poppins"/>
                <a:ea typeface="Poppins"/>
                <a:cs typeface="Poppins"/>
                <a:sym typeface="Poppins"/>
              </a:rPr>
              <a:t>Gender has human rights implications: If we believe gender stereotypes, we accept that certain conditions and situations that violate human rights are acceptable.</a:t>
            </a:r>
            <a:endParaRPr b="0" i="0" sz="4200" u="none" cap="none" strike="noStrike">
              <a:solidFill>
                <a:srgbClr val="74808C"/>
              </a:solidFill>
              <a:latin typeface="Poppins"/>
              <a:ea typeface="Poppins"/>
              <a:cs typeface="Poppins"/>
              <a:sym typeface="Poppins"/>
            </a:endParaRPr>
          </a:p>
          <a:p>
            <a:pPr indent="-444500" lvl="0" marL="457200" marR="0" rtl="0" algn="l">
              <a:lnSpc>
                <a:spcPct val="120000"/>
              </a:lnSpc>
              <a:spcBef>
                <a:spcPts val="0"/>
              </a:spcBef>
              <a:spcAft>
                <a:spcPts val="0"/>
              </a:spcAft>
              <a:buClr>
                <a:srgbClr val="74808C"/>
              </a:buClr>
              <a:buSzPts val="4200"/>
              <a:buFont typeface="Arial"/>
              <a:buChar char="•"/>
            </a:pPr>
            <a:r>
              <a:rPr b="0" i="0" lang="en-US" sz="4200" u="none" cap="none" strike="noStrike">
                <a:solidFill>
                  <a:srgbClr val="74808C"/>
                </a:solidFill>
                <a:latin typeface="Poppins"/>
                <a:ea typeface="Poppins"/>
                <a:cs typeface="Poppins"/>
                <a:sym typeface="Poppins"/>
              </a:rPr>
              <a:t>Gender has development implications: The way we view gendered roles can have negative generational impacts, </a:t>
            </a:r>
            <a:r>
              <a:rPr b="0" i="0" lang="en-US" sz="4200" u="none" cap="none" strike="noStrike">
                <a:solidFill>
                  <a:srgbClr val="FF0000"/>
                </a:solidFill>
                <a:latin typeface="Poppins"/>
                <a:ea typeface="Poppins"/>
                <a:cs typeface="Poppins"/>
                <a:sym typeface="Poppins"/>
              </a:rPr>
              <a:t>such as excluding certain categories of people,</a:t>
            </a:r>
            <a:r>
              <a:rPr b="0" i="0" lang="en-US" sz="4200" u="none" cap="none" strike="noStrike">
                <a:solidFill>
                  <a:srgbClr val="74808C"/>
                </a:solidFill>
                <a:latin typeface="Poppins"/>
                <a:ea typeface="Poppins"/>
                <a:cs typeface="Poppins"/>
                <a:sym typeface="Poppins"/>
              </a:rPr>
              <a:t> replicating cycles of poverty.</a:t>
            </a:r>
            <a:endParaRPr b="0" i="0" sz="1200" u="none" cap="none" strike="noStrike">
              <a:solidFill>
                <a:srgbClr val="000000"/>
              </a:solidFill>
              <a:latin typeface="Arial"/>
              <a:ea typeface="Arial"/>
              <a:cs typeface="Arial"/>
              <a:sym typeface="Arial"/>
            </a:endParaRPr>
          </a:p>
          <a:p>
            <a:pPr indent="-177800" lvl="0" marL="457200" marR="0" rtl="0" algn="l">
              <a:lnSpc>
                <a:spcPct val="120000"/>
              </a:lnSpc>
              <a:spcBef>
                <a:spcPts val="0"/>
              </a:spcBef>
              <a:spcAft>
                <a:spcPts val="0"/>
              </a:spcAft>
              <a:buClr>
                <a:srgbClr val="74808C"/>
              </a:buClr>
              <a:buSzPts val="4400"/>
              <a:buFont typeface="Arial"/>
              <a:buNone/>
            </a:pPr>
            <a:r>
              <a:t/>
            </a:r>
            <a:endParaRPr b="0" i="0" sz="4200" u="none" cap="none" strike="noStrike">
              <a:solidFill>
                <a:srgbClr val="74808C"/>
              </a:solidFill>
              <a:latin typeface="Poppins"/>
              <a:ea typeface="Poppins"/>
              <a:cs typeface="Poppins"/>
              <a:sym typeface="Poppins"/>
            </a:endParaRPr>
          </a:p>
          <a:p>
            <a:pPr indent="0" lvl="0" marL="0" marR="0" rtl="0" algn="l">
              <a:lnSpc>
                <a:spcPct val="120000"/>
              </a:lnSpc>
              <a:spcBef>
                <a:spcPts val="0"/>
              </a:spcBef>
              <a:spcAft>
                <a:spcPts val="0"/>
              </a:spcAft>
              <a:buClr>
                <a:srgbClr val="000000"/>
              </a:buClr>
              <a:buSzPts val="3200"/>
              <a:buFont typeface="Arial"/>
              <a:buNone/>
            </a:pPr>
            <a:r>
              <a:t/>
            </a:r>
            <a:endParaRPr b="0" i="0" sz="3000" u="none" cap="none" strike="noStrike">
              <a:solidFill>
                <a:srgbClr val="74808C"/>
              </a:solidFill>
              <a:latin typeface="Poppins"/>
              <a:ea typeface="Poppins"/>
              <a:cs typeface="Poppins"/>
              <a:sym typeface="Poppins"/>
            </a:endParaRPr>
          </a:p>
        </p:txBody>
      </p:sp>
      <p:pic>
        <p:nvPicPr>
          <p:cNvPr id="83" name="Google Shape;83;p4"/>
          <p:cNvPicPr preferRelativeResize="0"/>
          <p:nvPr>
            <p:ph idx="9" type="pic"/>
          </p:nvPr>
        </p:nvPicPr>
        <p:blipFill rotWithShape="1">
          <a:blip r:embed="rId3">
            <a:alphaModFix/>
          </a:blip>
          <a:srcRect b="0" l="8788" r="15981" t="17592"/>
          <a:stretch/>
        </p:blipFill>
        <p:spPr>
          <a:xfrm>
            <a:off x="16875220" y="5515726"/>
            <a:ext cx="6907800" cy="5345400"/>
          </a:xfrm>
          <a:prstGeom prst="rect">
            <a:avLst/>
          </a:prstGeom>
          <a:solidFill>
            <a:schemeClr val="accent1"/>
          </a:solid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5"/>
          <p:cNvSpPr txBox="1"/>
          <p:nvPr/>
        </p:nvSpPr>
        <p:spPr>
          <a:xfrm>
            <a:off x="1174775" y="2897550"/>
            <a:ext cx="13680900" cy="895625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4800"/>
              <a:buFont typeface="Arial"/>
              <a:buNone/>
            </a:pPr>
            <a:r>
              <a:rPr b="1" i="0" lang="en-US" sz="4800" u="none" cap="none" strike="noStrike">
                <a:solidFill>
                  <a:srgbClr val="74808C"/>
                </a:solidFill>
                <a:latin typeface="Poppins"/>
                <a:ea typeface="Poppins"/>
                <a:cs typeface="Poppins"/>
                <a:sym typeface="Poppins"/>
              </a:rPr>
              <a:t>A Gender Analysis </a:t>
            </a:r>
            <a:r>
              <a:rPr b="0" i="0" lang="en-US" sz="4800" u="none" cap="none" strike="noStrike">
                <a:solidFill>
                  <a:srgbClr val="74808C"/>
                </a:solidFill>
                <a:latin typeface="Poppins"/>
                <a:ea typeface="Poppins"/>
                <a:cs typeface="Poppins"/>
                <a:sym typeface="Poppins"/>
              </a:rPr>
              <a:t>is a systematic approach, usually using social science methodologies, for examining problems, situations, projects, programs, and policies to identify the gender issues and impacts.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800"/>
              <a:buFont typeface="Arial"/>
              <a:buNone/>
            </a:pPr>
            <a:r>
              <a:t/>
            </a:r>
            <a:endParaRPr b="0" i="0" sz="4800" u="none" cap="none" strike="noStrike">
              <a:solidFill>
                <a:srgbClr val="74808C"/>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4800"/>
              <a:buFont typeface="Arial"/>
              <a:buNone/>
            </a:pPr>
            <a:r>
              <a:rPr b="0" i="0" lang="en-US" sz="4800" u="none" cap="none" strike="noStrike">
                <a:solidFill>
                  <a:srgbClr val="74808C"/>
                </a:solidFill>
                <a:latin typeface="Poppins"/>
                <a:ea typeface="Poppins"/>
                <a:cs typeface="Poppins"/>
                <a:sym typeface="Poppins"/>
              </a:rPr>
              <a:t>One must always ask how a particular activity, decision, or plan will affect men differently from women in areas such as access and value of labor, property access and ownership, access to information and services, </a:t>
            </a:r>
            <a:r>
              <a:rPr b="0" i="0" lang="en-US" sz="4800" u="none" cap="none" strike="noStrike">
                <a:solidFill>
                  <a:srgbClr val="FF0000"/>
                </a:solidFill>
                <a:latin typeface="Poppins"/>
                <a:ea typeface="Poppins"/>
                <a:cs typeface="Poppins"/>
                <a:sym typeface="Poppins"/>
              </a:rPr>
              <a:t>participation </a:t>
            </a:r>
            <a:r>
              <a:rPr b="0" i="0" lang="en-US" sz="4800" u="none" cap="none" strike="noStrike">
                <a:solidFill>
                  <a:srgbClr val="74808C"/>
                </a:solidFill>
                <a:latin typeface="Poppins"/>
                <a:ea typeface="Poppins"/>
                <a:cs typeface="Poppins"/>
                <a:sym typeface="Poppins"/>
              </a:rPr>
              <a:t>and social status.</a:t>
            </a:r>
            <a:endParaRPr b="0" i="0" sz="1400" u="none" cap="none" strike="noStrike">
              <a:solidFill>
                <a:srgbClr val="000000"/>
              </a:solidFill>
              <a:latin typeface="Arial"/>
              <a:ea typeface="Arial"/>
              <a:cs typeface="Arial"/>
              <a:sym typeface="Arial"/>
            </a:endParaRPr>
          </a:p>
        </p:txBody>
      </p:sp>
      <p:pic>
        <p:nvPicPr>
          <p:cNvPr descr="https://lh6.googleusercontent.com/jI1ISsDFh4eWLfEOYQTaszwmrLsUan6URXs9Soi40dRMIUVC-qgfNqMYm95wDxi7D69Hi6TdnOEIZcTPSIeuHomf5c0G1VhFxsjWLMd14VFJBNWvoWxYkGClvF-BizosPQ" id="89" name="Google Shape;89;p5"/>
          <p:cNvPicPr preferRelativeResize="0"/>
          <p:nvPr/>
        </p:nvPicPr>
        <p:blipFill rotWithShape="1">
          <a:blip r:embed="rId3">
            <a:alphaModFix/>
          </a:blip>
          <a:srcRect b="0" l="0" r="0" t="0"/>
          <a:stretch/>
        </p:blipFill>
        <p:spPr>
          <a:xfrm>
            <a:off x="15391916" y="4350488"/>
            <a:ext cx="8658225" cy="6496050"/>
          </a:xfrm>
          <a:prstGeom prst="rect">
            <a:avLst/>
          </a:prstGeom>
          <a:noFill/>
          <a:ln cap="flat" cmpd="sng" w="9525">
            <a:solidFill>
              <a:srgbClr val="5E5B5E"/>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8"/>
          <p:cNvSpPr txBox="1"/>
          <p:nvPr/>
        </p:nvSpPr>
        <p:spPr>
          <a:xfrm>
            <a:off x="1318792" y="2681536"/>
            <a:ext cx="21674407" cy="4756912"/>
          </a:xfrm>
          <a:prstGeom prst="rect">
            <a:avLst/>
          </a:prstGeom>
          <a:noFill/>
          <a:ln>
            <a:noFill/>
          </a:ln>
        </p:spPr>
        <p:txBody>
          <a:bodyPr anchorCtr="0" anchor="t" bIns="38100" lIns="38100" spcFirstLastPara="1" rIns="38100" wrap="square" tIns="38100">
            <a:noAutofit/>
          </a:bodyPr>
          <a:lstStyle/>
          <a:p>
            <a:pPr indent="0" lvl="0" marL="0" marR="0" rtl="0" algn="l">
              <a:lnSpc>
                <a:spcPct val="100000"/>
              </a:lnSpc>
              <a:spcBef>
                <a:spcPts val="0"/>
              </a:spcBef>
              <a:spcAft>
                <a:spcPts val="0"/>
              </a:spcAft>
              <a:buClr>
                <a:srgbClr val="000000"/>
              </a:buClr>
              <a:buSzPts val="7200"/>
              <a:buFont typeface="Arial"/>
              <a:buNone/>
            </a:pPr>
            <a:r>
              <a:rPr b="1" i="0" lang="en-US" sz="7000" u="none" cap="none" strike="noStrike">
                <a:solidFill>
                  <a:srgbClr val="74808C"/>
                </a:solidFill>
                <a:latin typeface="Poppins"/>
                <a:ea typeface="Poppins"/>
                <a:cs typeface="Poppins"/>
                <a:sym typeface="Poppins"/>
              </a:rPr>
              <a:t>Here are four key considerations for conceptualizing and using a gender lens to think critically and to strategically frame your research, as well as its translation to practice</a:t>
            </a:r>
            <a:endParaRPr b="1" i="0" sz="7000" u="none" cap="none" strike="noStrike">
              <a:solidFill>
                <a:srgbClr val="74808C"/>
              </a:solidFill>
              <a:latin typeface="Poppins"/>
              <a:ea typeface="Poppins"/>
              <a:cs typeface="Poppins"/>
              <a:sym typeface="Poppins"/>
            </a:endParaRPr>
          </a:p>
        </p:txBody>
      </p:sp>
      <p:pic>
        <p:nvPicPr>
          <p:cNvPr id="95" name="Google Shape;95;p8"/>
          <p:cNvPicPr preferRelativeResize="0"/>
          <p:nvPr/>
        </p:nvPicPr>
        <p:blipFill rotWithShape="1">
          <a:blip r:embed="rId3">
            <a:alphaModFix/>
          </a:blip>
          <a:srcRect b="0" l="0" r="0" t="0"/>
          <a:stretch/>
        </p:blipFill>
        <p:spPr>
          <a:xfrm>
            <a:off x="2175838" y="7438461"/>
            <a:ext cx="20032319" cy="408993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7"/>
          <p:cNvSpPr txBox="1"/>
          <p:nvPr/>
        </p:nvSpPr>
        <p:spPr>
          <a:xfrm>
            <a:off x="783807" y="2477433"/>
            <a:ext cx="23251688" cy="1312912"/>
          </a:xfrm>
          <a:prstGeom prst="rect">
            <a:avLst/>
          </a:prstGeom>
          <a:noFill/>
          <a:ln>
            <a:noFill/>
          </a:ln>
        </p:spPr>
        <p:txBody>
          <a:bodyPr anchorCtr="0" anchor="t" bIns="38100" lIns="38100" spcFirstLastPara="1" rIns="38100" wrap="square" tIns="38100">
            <a:noAutofit/>
          </a:bodyPr>
          <a:lstStyle/>
          <a:p>
            <a:pPr indent="0" lvl="0" marL="0" marR="0" rtl="0" algn="l">
              <a:lnSpc>
                <a:spcPct val="100000"/>
              </a:lnSpc>
              <a:spcBef>
                <a:spcPts val="0"/>
              </a:spcBef>
              <a:spcAft>
                <a:spcPts val="0"/>
              </a:spcAft>
              <a:buClr>
                <a:srgbClr val="000000"/>
              </a:buClr>
              <a:buSzPts val="6600"/>
              <a:buFont typeface="Arial"/>
              <a:buNone/>
            </a:pPr>
            <a:r>
              <a:rPr b="1" i="0" lang="en-US" sz="6600" u="none" cap="none" strike="noStrike">
                <a:solidFill>
                  <a:srgbClr val="74808C"/>
                </a:solidFill>
                <a:latin typeface="Poppins"/>
                <a:ea typeface="Poppins"/>
                <a:cs typeface="Poppins"/>
                <a:sym typeface="Poppins"/>
              </a:rPr>
              <a:t>Gender Analysis Research Quick Check</a:t>
            </a:r>
            <a:endParaRPr b="1" i="0" sz="6600" u="none" cap="none" strike="noStrike">
              <a:solidFill>
                <a:srgbClr val="74808C"/>
              </a:solidFill>
              <a:latin typeface="Poppins"/>
              <a:ea typeface="Poppins"/>
              <a:cs typeface="Poppins"/>
              <a:sym typeface="Poppins"/>
            </a:endParaRPr>
          </a:p>
        </p:txBody>
      </p:sp>
      <p:sp>
        <p:nvSpPr>
          <p:cNvPr id="101" name="Google Shape;101;p7"/>
          <p:cNvSpPr txBox="1"/>
          <p:nvPr/>
        </p:nvSpPr>
        <p:spPr>
          <a:xfrm>
            <a:off x="818184" y="3790345"/>
            <a:ext cx="22747632" cy="8072198"/>
          </a:xfrm>
          <a:prstGeom prst="rect">
            <a:avLst/>
          </a:prstGeom>
          <a:noFill/>
          <a:ln>
            <a:noFill/>
          </a:ln>
        </p:spPr>
        <p:txBody>
          <a:bodyPr anchorCtr="0" anchor="t" bIns="38100" lIns="38100" spcFirstLastPara="1" rIns="38100" wrap="square" tIns="38100">
            <a:noAutofit/>
          </a:bodyPr>
          <a:lstStyle/>
          <a:p>
            <a:pPr indent="-571500" lvl="0" marL="571500" marR="0" rtl="0" algn="l">
              <a:lnSpc>
                <a:spcPct val="120000"/>
              </a:lnSpc>
              <a:spcBef>
                <a:spcPts val="0"/>
              </a:spcBef>
              <a:spcAft>
                <a:spcPts val="0"/>
              </a:spcAft>
              <a:buClr>
                <a:srgbClr val="74808C"/>
              </a:buClr>
              <a:buSzPts val="4800"/>
              <a:buFont typeface="Arial"/>
              <a:buChar char="•"/>
            </a:pPr>
            <a:r>
              <a:rPr b="0" i="0" lang="en-US" sz="4800" u="none" cap="none" strike="noStrike">
                <a:solidFill>
                  <a:srgbClr val="74808C"/>
                </a:solidFill>
                <a:latin typeface="Poppins"/>
                <a:ea typeface="Poppins"/>
                <a:cs typeface="Poppins"/>
                <a:sym typeface="Poppins"/>
              </a:rPr>
              <a:t>Have you done a literature review on the gender considerations for your research sector, topic, subjects?</a:t>
            </a:r>
            <a:endParaRPr b="0" i="0" sz="4800" u="none" cap="none" strike="noStrike">
              <a:solidFill>
                <a:srgbClr val="000000"/>
              </a:solidFill>
              <a:latin typeface="Arial"/>
              <a:ea typeface="Arial"/>
              <a:cs typeface="Arial"/>
              <a:sym typeface="Arial"/>
            </a:endParaRPr>
          </a:p>
          <a:p>
            <a:pPr indent="-571500" lvl="0" marL="571500" marR="0" rtl="0" algn="l">
              <a:lnSpc>
                <a:spcPct val="120000"/>
              </a:lnSpc>
              <a:spcBef>
                <a:spcPts val="0"/>
              </a:spcBef>
              <a:spcAft>
                <a:spcPts val="0"/>
              </a:spcAft>
              <a:buClr>
                <a:srgbClr val="74808C"/>
              </a:buClr>
              <a:buSzPts val="4800"/>
              <a:buFont typeface="Arial"/>
              <a:buChar char="•"/>
            </a:pPr>
            <a:r>
              <a:rPr b="0" i="0" lang="en-US" sz="4800" u="none" cap="none" strike="noStrike">
                <a:solidFill>
                  <a:srgbClr val="74808C"/>
                </a:solidFill>
                <a:latin typeface="Poppins"/>
                <a:ea typeface="Poppins"/>
                <a:cs typeface="Poppins"/>
                <a:sym typeface="Poppins"/>
              </a:rPr>
              <a:t>Will you collect age and sex-disaggregated data in both the research as well as the translation of the research?</a:t>
            </a:r>
            <a:endParaRPr b="0" i="0" sz="4800" u="none" cap="none" strike="noStrike">
              <a:solidFill>
                <a:srgbClr val="000000"/>
              </a:solidFill>
              <a:latin typeface="Arial"/>
              <a:ea typeface="Arial"/>
              <a:cs typeface="Arial"/>
              <a:sym typeface="Arial"/>
            </a:endParaRPr>
          </a:p>
          <a:p>
            <a:pPr indent="-571500" lvl="0" marL="571500" marR="0" rtl="0" algn="l">
              <a:lnSpc>
                <a:spcPct val="120000"/>
              </a:lnSpc>
              <a:spcBef>
                <a:spcPts val="0"/>
              </a:spcBef>
              <a:spcAft>
                <a:spcPts val="0"/>
              </a:spcAft>
              <a:buClr>
                <a:srgbClr val="74808C"/>
              </a:buClr>
              <a:buSzPts val="4800"/>
              <a:buFont typeface="Arial"/>
              <a:buChar char="•"/>
            </a:pPr>
            <a:r>
              <a:rPr b="0" i="0" lang="en-US" sz="4800" u="none" cap="none" strike="noStrike">
                <a:solidFill>
                  <a:srgbClr val="74808C"/>
                </a:solidFill>
                <a:latin typeface="Poppins"/>
                <a:ea typeface="Poppins"/>
                <a:cs typeface="Poppins"/>
                <a:sym typeface="Poppins"/>
              </a:rPr>
              <a:t>How do prevailing gender norms serve as barriers or enablers to the access, use, and uptake of policies, practices, or products that will result from your research?</a:t>
            </a:r>
            <a:endParaRPr b="1" i="0" sz="3600" u="none" cap="none" strike="noStrike">
              <a:solidFill>
                <a:srgbClr val="74808C"/>
              </a:solidFill>
              <a:latin typeface="Poppins"/>
              <a:ea typeface="Poppins"/>
              <a:cs typeface="Poppins"/>
              <a:sym typeface="Poppi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9"/>
          <p:cNvSpPr txBox="1"/>
          <p:nvPr/>
        </p:nvSpPr>
        <p:spPr>
          <a:xfrm>
            <a:off x="890168" y="2359527"/>
            <a:ext cx="15265697" cy="1330121"/>
          </a:xfrm>
          <a:prstGeom prst="rect">
            <a:avLst/>
          </a:prstGeom>
          <a:noFill/>
          <a:ln>
            <a:noFill/>
          </a:ln>
        </p:spPr>
        <p:txBody>
          <a:bodyPr anchorCtr="0" anchor="t" bIns="38100" lIns="38100" spcFirstLastPara="1" rIns="38100" wrap="square" tIns="38100">
            <a:no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74808C"/>
                </a:solidFill>
                <a:latin typeface="Poppins"/>
                <a:ea typeface="Poppins"/>
                <a:cs typeface="Poppins"/>
                <a:sym typeface="Poppins"/>
              </a:rPr>
              <a:t>Gender Blind Example </a:t>
            </a:r>
            <a:endParaRPr b="1" i="0" sz="7200" u="none" cap="none" strike="noStrike">
              <a:solidFill>
                <a:srgbClr val="74808C"/>
              </a:solidFill>
              <a:latin typeface="Poppins"/>
              <a:ea typeface="Poppins"/>
              <a:cs typeface="Poppins"/>
              <a:sym typeface="Poppins"/>
            </a:endParaRPr>
          </a:p>
        </p:txBody>
      </p:sp>
      <p:pic>
        <p:nvPicPr>
          <p:cNvPr id="107" name="Google Shape;107;p9"/>
          <p:cNvPicPr preferRelativeResize="0"/>
          <p:nvPr/>
        </p:nvPicPr>
        <p:blipFill rotWithShape="1">
          <a:blip r:embed="rId3">
            <a:alphaModFix/>
          </a:blip>
          <a:srcRect b="0" l="0" r="0" t="0"/>
          <a:stretch/>
        </p:blipFill>
        <p:spPr>
          <a:xfrm>
            <a:off x="16584488" y="3185592"/>
            <a:ext cx="6962775" cy="7191375"/>
          </a:xfrm>
          <a:prstGeom prst="rect">
            <a:avLst/>
          </a:prstGeom>
          <a:noFill/>
          <a:ln>
            <a:noFill/>
          </a:ln>
        </p:spPr>
      </p:pic>
      <p:sp>
        <p:nvSpPr>
          <p:cNvPr id="108" name="Google Shape;108;p9"/>
          <p:cNvSpPr txBox="1"/>
          <p:nvPr/>
        </p:nvSpPr>
        <p:spPr>
          <a:xfrm>
            <a:off x="890175" y="3689651"/>
            <a:ext cx="15409800" cy="774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74808C"/>
                </a:solidFill>
                <a:latin typeface="Poppins"/>
                <a:ea typeface="Poppins"/>
                <a:cs typeface="Poppins"/>
                <a:sym typeface="Poppins"/>
              </a:rPr>
              <a:t>If we don’t address gender, we are being </a:t>
            </a:r>
            <a:r>
              <a:rPr b="1" i="0" lang="en-US" sz="3200" u="none" cap="none" strike="noStrike">
                <a:solidFill>
                  <a:srgbClr val="AAA858"/>
                </a:solidFill>
                <a:latin typeface="Poppins"/>
                <a:ea typeface="Poppins"/>
                <a:cs typeface="Poppins"/>
                <a:sym typeface="Poppins"/>
              </a:rPr>
              <a:t>gender neutral, or ‘gender blind.’</a:t>
            </a:r>
            <a:endParaRPr b="0" i="0" sz="3200" u="none" cap="none" strike="noStrike">
              <a:solidFill>
                <a:srgbClr val="74808C"/>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74808C"/>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74808C"/>
                </a:solidFill>
                <a:latin typeface="Poppins"/>
                <a:ea typeface="Poppins"/>
                <a:cs typeface="Poppins"/>
                <a:sym typeface="Poppins"/>
              </a:rPr>
              <a:t>“Demobilization programs for ex-combatants … defined a combatant as anyone who carried a gun in combat.  Thousands of women who had been kidnapped or coerced into the armed forces and served as cooks, bearers, messengers and even sex slaves were largely excluded.  Further, camps for demobilized soldiers and even for displaced persons were rarely constructed with women in mind, such that women risked rape or death each time they left the camp to collect firewood or used latrines in isolated and dimly-lit settings.”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74808C"/>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200"/>
              <a:buFont typeface="Arial"/>
              <a:buNone/>
            </a:pPr>
            <a:r>
              <a:rPr b="0" i="0" lang="en-US" sz="3200" u="none" cap="none" strike="noStrike">
                <a:solidFill>
                  <a:srgbClr val="74808C"/>
                </a:solidFill>
                <a:latin typeface="Poppins"/>
                <a:ea typeface="Poppins"/>
                <a:cs typeface="Poppins"/>
                <a:sym typeface="Poppins"/>
              </a:rPr>
              <a:t>“Male ex-combatants received demobilization assistance, but were sent back without skills or education to communities that had learned to live without them during decades of conflict. The frustration of these men exploded into an epidemic of alcoholism, drug abuse, rape and domestic violence.”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rPr b="0" i="0" lang="en-US" sz="2400" u="sng" cap="none" strike="noStrike">
                <a:solidFill>
                  <a:srgbClr val="74808C"/>
                </a:solidFill>
                <a:latin typeface="Poppins"/>
                <a:ea typeface="Poppins"/>
                <a:cs typeface="Poppins"/>
                <a:sym typeface="Poppins"/>
                <a:hlinkClick r:id="rId4">
                  <a:extLst>
                    <a:ext uri="{A12FA001-AC4F-418D-AE19-62706E023703}">
                      <ahyp:hlinkClr val="tx"/>
                    </a:ext>
                  </a:extLst>
                </a:hlinkClick>
              </a:rPr>
              <a:t>https://www.crisisgroup.org/global/beyond-words-and-resolutions-agenda-unscr-1325</a:t>
            </a:r>
            <a:endParaRPr b="0" i="0" sz="2400" u="none" cap="none" strike="noStrike">
              <a:solidFill>
                <a:srgbClr val="74808C"/>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200"/>
              <a:buFont typeface="Arial"/>
              <a:buNone/>
            </a:pPr>
            <a:r>
              <a:t/>
            </a:r>
            <a:endParaRPr b="0" i="0" sz="3200" u="none" cap="none" strike="noStrike">
              <a:solidFill>
                <a:srgbClr val="74808C"/>
              </a:solidFill>
              <a:latin typeface="Poppins"/>
              <a:ea typeface="Poppins"/>
              <a:cs typeface="Poppins"/>
              <a:sym typeface="Poppi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0"/>
          <p:cNvSpPr txBox="1"/>
          <p:nvPr/>
        </p:nvSpPr>
        <p:spPr>
          <a:xfrm>
            <a:off x="890168" y="2359527"/>
            <a:ext cx="15265697" cy="2376264"/>
          </a:xfrm>
          <a:prstGeom prst="rect">
            <a:avLst/>
          </a:prstGeom>
          <a:noFill/>
          <a:ln>
            <a:noFill/>
          </a:ln>
        </p:spPr>
        <p:txBody>
          <a:bodyPr anchorCtr="0" anchor="t" bIns="38100" lIns="38100" spcFirstLastPara="1" rIns="38100" wrap="square" tIns="38100">
            <a:noAutofit/>
          </a:bodyPr>
          <a:lstStyle/>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74808C"/>
                </a:solidFill>
                <a:latin typeface="Poppins"/>
                <a:ea typeface="Poppins"/>
                <a:cs typeface="Poppins"/>
                <a:sym typeface="Poppins"/>
              </a:rPr>
              <a:t>Gender-Exploitative Example.</a:t>
            </a:r>
            <a:endParaRPr b="1" i="0" sz="7200" u="none" cap="none" strike="noStrike">
              <a:solidFill>
                <a:srgbClr val="74808C"/>
              </a:solidFill>
              <a:latin typeface="Poppins"/>
              <a:ea typeface="Poppins"/>
              <a:cs typeface="Poppins"/>
              <a:sym typeface="Poppins"/>
            </a:endParaRPr>
          </a:p>
        </p:txBody>
      </p:sp>
      <p:pic>
        <p:nvPicPr>
          <p:cNvPr id="114" name="Google Shape;114;p10"/>
          <p:cNvPicPr preferRelativeResize="0"/>
          <p:nvPr/>
        </p:nvPicPr>
        <p:blipFill rotWithShape="1">
          <a:blip r:embed="rId3">
            <a:alphaModFix/>
          </a:blip>
          <a:srcRect b="0" l="0" r="0" t="0"/>
          <a:stretch/>
        </p:blipFill>
        <p:spPr>
          <a:xfrm>
            <a:off x="16584488" y="3185592"/>
            <a:ext cx="6962775" cy="7191375"/>
          </a:xfrm>
          <a:prstGeom prst="rect">
            <a:avLst/>
          </a:prstGeom>
          <a:noFill/>
          <a:ln>
            <a:noFill/>
          </a:ln>
        </p:spPr>
      </p:pic>
      <p:sp>
        <p:nvSpPr>
          <p:cNvPr id="115" name="Google Shape;115;p10"/>
          <p:cNvSpPr txBox="1"/>
          <p:nvPr/>
        </p:nvSpPr>
        <p:spPr>
          <a:xfrm>
            <a:off x="818160" y="3547659"/>
            <a:ext cx="15409800" cy="8927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i="0" lang="en-US" sz="3400" u="none" cap="none" strike="noStrike">
                <a:solidFill>
                  <a:srgbClr val="AAA858"/>
                </a:solidFill>
                <a:latin typeface="Poppins"/>
                <a:ea typeface="Poppins"/>
                <a:cs typeface="Poppins"/>
                <a:sym typeface="Poppins"/>
              </a:rPr>
              <a:t>Gender Exploitative </a:t>
            </a:r>
            <a:r>
              <a:rPr b="0" i="0" lang="en-US" sz="3400" u="none" cap="none" strike="noStrike">
                <a:solidFill>
                  <a:schemeClr val="dk2"/>
                </a:solidFill>
                <a:latin typeface="Poppins"/>
                <a:ea typeface="Poppins"/>
                <a:cs typeface="Poppins"/>
                <a:sym typeface="Poppins"/>
              </a:rPr>
              <a:t>means that we use existing (often harmful, unjust) stereotypes to build our program intervention or communications campaign. There is sometimes a fine line between exploitation and accommodation. </a:t>
            </a:r>
            <a:endParaRPr b="0" i="0" sz="1200" u="none" cap="none" strike="noStrike">
              <a:solidFill>
                <a:srgbClr val="000000"/>
              </a:solidFill>
              <a:latin typeface="Arial"/>
              <a:ea typeface="Arial"/>
              <a:cs typeface="Arial"/>
              <a:sym typeface="Arial"/>
            </a:endParaRPr>
          </a:p>
          <a:p>
            <a:pPr indent="-444500" lvl="0" marL="457200" marR="0" rtl="0" algn="l">
              <a:lnSpc>
                <a:spcPct val="100000"/>
              </a:lnSpc>
              <a:spcBef>
                <a:spcPts val="0"/>
              </a:spcBef>
              <a:spcAft>
                <a:spcPts val="0"/>
              </a:spcAft>
              <a:buClr>
                <a:schemeClr val="dk2"/>
              </a:buClr>
              <a:buSzPts val="3400"/>
              <a:buFont typeface="Arial"/>
              <a:buChar char="•"/>
            </a:pPr>
            <a:r>
              <a:rPr b="0" i="0" lang="en-US" sz="3400" u="none" cap="none" strike="noStrike">
                <a:solidFill>
                  <a:schemeClr val="dk2"/>
                </a:solidFill>
                <a:latin typeface="Poppins"/>
                <a:ea typeface="Poppins"/>
                <a:cs typeface="Poppins"/>
                <a:sym typeface="Poppins"/>
              </a:rPr>
              <a:t>A campaign that tries to prevent gender-based violence by using a tagline “Real men don’t beat women, they protect them” has good intentions. But it draws heavily on traditional stereotypes that position women as weaker, and in need of protection, and men as dominant, in a role of protector or abuser. And the use of the ‘real men’ qualifier is problematic. </a:t>
            </a:r>
            <a:endParaRPr b="0" i="0" sz="1200" u="none" cap="none" strike="noStrike">
              <a:solidFill>
                <a:srgbClr val="000000"/>
              </a:solidFill>
              <a:latin typeface="Arial"/>
              <a:ea typeface="Arial"/>
              <a:cs typeface="Arial"/>
              <a:sym typeface="Arial"/>
            </a:endParaRPr>
          </a:p>
          <a:p>
            <a:pPr indent="-444500" lvl="0" marL="457200" marR="0" rtl="0" algn="l">
              <a:lnSpc>
                <a:spcPct val="100000"/>
              </a:lnSpc>
              <a:spcBef>
                <a:spcPts val="0"/>
              </a:spcBef>
              <a:spcAft>
                <a:spcPts val="0"/>
              </a:spcAft>
              <a:buClr>
                <a:schemeClr val="dk2"/>
              </a:buClr>
              <a:buSzPts val="3400"/>
              <a:buFont typeface="Arial"/>
              <a:buChar char="•"/>
            </a:pPr>
            <a:r>
              <a:rPr b="0" i="0" lang="en-US" sz="3400" u="none" cap="none" strike="noStrike">
                <a:solidFill>
                  <a:schemeClr val="dk2"/>
                </a:solidFill>
                <a:latin typeface="Poppins"/>
                <a:ea typeface="Poppins"/>
                <a:cs typeface="Poppins"/>
                <a:sym typeface="Poppins"/>
              </a:rPr>
              <a:t>A program that enlists the assistance of female health workers because this work is considered acceptable for women is a </a:t>
            </a:r>
            <a:r>
              <a:rPr b="1" i="0" lang="en-US" sz="3400" u="none" cap="none" strike="noStrike">
                <a:solidFill>
                  <a:srgbClr val="AAA858"/>
                </a:solidFill>
                <a:latin typeface="Poppins"/>
                <a:ea typeface="Poppins"/>
                <a:cs typeface="Poppins"/>
                <a:sym typeface="Poppins"/>
              </a:rPr>
              <a:t>gender-accommodating</a:t>
            </a:r>
            <a:r>
              <a:rPr b="0" i="0" lang="en-US" sz="3400" u="none" cap="none" strike="noStrike">
                <a:solidFill>
                  <a:schemeClr val="dk2"/>
                </a:solidFill>
                <a:latin typeface="Poppins"/>
                <a:ea typeface="Poppins"/>
                <a:cs typeface="Poppins"/>
                <a:sym typeface="Poppins"/>
              </a:rPr>
              <a:t> (recognizing women’s traditional roles and acting according to those). Likewise, projects that provide training for women to sew clothing, or to style hair in order to generate increased income.</a:t>
            </a:r>
            <a:endParaRPr b="0" i="0" sz="12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t/>
            </a:r>
            <a:endParaRPr b="0" i="0" sz="3000" u="none" cap="none" strike="noStrike">
              <a:solidFill>
                <a:srgbClr val="74808C"/>
              </a:solidFill>
              <a:latin typeface="Poppins"/>
              <a:ea typeface="Poppins"/>
              <a:cs typeface="Poppins"/>
              <a:sym typeface="Poppins"/>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Blue 2">
      <a:dk1>
        <a:srgbClr val="292729"/>
      </a:dk1>
      <a:lt1>
        <a:srgbClr val="FDFCFF"/>
      </a:lt1>
      <a:dk2>
        <a:srgbClr val="000000"/>
      </a:dk2>
      <a:lt2>
        <a:srgbClr val="FEFFFF"/>
      </a:lt2>
      <a:accent1>
        <a:srgbClr val="F0F4F7"/>
      </a:accent1>
      <a:accent2>
        <a:srgbClr val="C3CBD0"/>
      </a:accent2>
      <a:accent3>
        <a:srgbClr val="146DA9"/>
      </a:accent3>
      <a:accent4>
        <a:srgbClr val="136DA9"/>
      </a:accent4>
      <a:accent5>
        <a:srgbClr val="136DA9"/>
      </a:accent5>
      <a:accent6>
        <a:srgbClr val="136DA9"/>
      </a:accent6>
      <a:hlink>
        <a:srgbClr val="136DA9"/>
      </a:hlink>
      <a:folHlink>
        <a:srgbClr val="0D609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53585F"/>
      </a:dk2>
      <a:lt2>
        <a:srgbClr val="DCDEE0"/>
      </a:lt2>
      <a:accent1>
        <a:srgbClr val="0365C0"/>
      </a:accent1>
      <a:accent2>
        <a:srgbClr val="00882B"/>
      </a:accent2>
      <a:accent3>
        <a:srgbClr val="FFFFFF"/>
      </a:accent3>
      <a:accent4>
        <a:srgbClr val="000000"/>
      </a:accent4>
      <a:accent5>
        <a:srgbClr val="AAB8DC"/>
      </a:accent5>
      <a:accent6>
        <a:srgbClr val="007B26"/>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aburnisk</dc:creator>
</cp:coreProperties>
</file>